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88"/>
  </p:notesMasterIdLst>
  <p:sldIdLst>
    <p:sldId id="256" r:id="rId5"/>
    <p:sldId id="261" r:id="rId6"/>
    <p:sldId id="276" r:id="rId7"/>
    <p:sldId id="293" r:id="rId8"/>
    <p:sldId id="294" r:id="rId9"/>
    <p:sldId id="265" r:id="rId10"/>
    <p:sldId id="296" r:id="rId11"/>
    <p:sldId id="297" r:id="rId12"/>
    <p:sldId id="298"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311" r:id="rId26"/>
    <p:sldId id="312" r:id="rId27"/>
    <p:sldId id="313" r:id="rId28"/>
    <p:sldId id="314" r:id="rId29"/>
    <p:sldId id="315" r:id="rId30"/>
    <p:sldId id="316"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8" r:id="rId55"/>
    <p:sldId id="342" r:id="rId56"/>
    <p:sldId id="343" r:id="rId57"/>
    <p:sldId id="344" r:id="rId58"/>
    <p:sldId id="345" r:id="rId59"/>
    <p:sldId id="346" r:id="rId60"/>
    <p:sldId id="347" r:id="rId61"/>
    <p:sldId id="341" r:id="rId62"/>
    <p:sldId id="349" r:id="rId63"/>
    <p:sldId id="350" r:id="rId64"/>
    <p:sldId id="351" r:id="rId65"/>
    <p:sldId id="352" r:id="rId66"/>
    <p:sldId id="353" r:id="rId67"/>
    <p:sldId id="354" r:id="rId68"/>
    <p:sldId id="355" r:id="rId69"/>
    <p:sldId id="357" r:id="rId70"/>
    <p:sldId id="358" r:id="rId71"/>
    <p:sldId id="359" r:id="rId72"/>
    <p:sldId id="366" r:id="rId73"/>
    <p:sldId id="368" r:id="rId74"/>
    <p:sldId id="369" r:id="rId75"/>
    <p:sldId id="371" r:id="rId76"/>
    <p:sldId id="360" r:id="rId77"/>
    <p:sldId id="361" r:id="rId78"/>
    <p:sldId id="362" r:id="rId79"/>
    <p:sldId id="363" r:id="rId80"/>
    <p:sldId id="367" r:id="rId81"/>
    <p:sldId id="364" r:id="rId82"/>
    <p:sldId id="365" r:id="rId83"/>
    <p:sldId id="295" r:id="rId84"/>
    <p:sldId id="263" r:id="rId85"/>
    <p:sldId id="264" r:id="rId86"/>
    <p:sldId id="286"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3DEFEC-4CD2-4B5D-8D6C-F7906C0983A6}" v="3" dt="2020-04-28T18:39:20.014"/>
    <p1510:client id="{66710BBE-D924-4B66-A627-B31C6277926B}" v="1" dt="2020-04-28T20:27:33.921"/>
    <p1510:client id="{AA1F5AB2-843C-21AE-46AF-309F9F6A4241}" v="7" dt="2020-04-28T20:06:03.628"/>
    <p1510:client id="{E0CBAC47-61A7-4F15-A687-7A84194EBF0C}" v="1" dt="2020-04-28T18:56:17.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DHRUVIBEN HASMUKHBHAI" userId="S::dpatel86@calstatela.edu::760d2b04-1322-4655-8172-469390ab6751" providerId="AD" clId="Web-{3B3DEFEC-4CD2-4B5D-8D6C-F7906C0983A6}"/>
    <pc:docChg chg="sldOrd">
      <pc:chgData name="PATEL, DHRUVIBEN HASMUKHBHAI" userId="S::dpatel86@calstatela.edu::760d2b04-1322-4655-8172-469390ab6751" providerId="AD" clId="Web-{3B3DEFEC-4CD2-4B5D-8D6C-F7906C0983A6}" dt="2020-04-28T18:39:20.014" v="2"/>
      <pc:docMkLst>
        <pc:docMk/>
      </pc:docMkLst>
      <pc:sldChg chg="ord">
        <pc:chgData name="PATEL, DHRUVIBEN HASMUKHBHAI" userId="S::dpatel86@calstatela.edu::760d2b04-1322-4655-8172-469390ab6751" providerId="AD" clId="Web-{3B3DEFEC-4CD2-4B5D-8D6C-F7906C0983A6}" dt="2020-04-28T18:39:20.014" v="2"/>
        <pc:sldMkLst>
          <pc:docMk/>
          <pc:sldMk cId="3726273603" sldId="360"/>
        </pc:sldMkLst>
      </pc:sldChg>
    </pc:docChg>
  </pc:docChgLst>
  <pc:docChgLst>
    <pc:chgData name="PATEL, DHRUVIBEN HASMUKHBHAI" userId="S::dpatel86@calstatela.edu::760d2b04-1322-4655-8172-469390ab6751" providerId="AD" clId="Web-{66710BBE-D924-4B66-A627-B31C6277926B}"/>
    <pc:docChg chg="modSld">
      <pc:chgData name="PATEL, DHRUVIBEN HASMUKHBHAI" userId="S::dpatel86@calstatela.edu::760d2b04-1322-4655-8172-469390ab6751" providerId="AD" clId="Web-{66710BBE-D924-4B66-A627-B31C6277926B}" dt="2020-04-28T20:27:33.921" v="0" actId="1076"/>
      <pc:docMkLst>
        <pc:docMk/>
      </pc:docMkLst>
      <pc:sldChg chg="modSp">
        <pc:chgData name="PATEL, DHRUVIBEN HASMUKHBHAI" userId="S::dpatel86@calstatela.edu::760d2b04-1322-4655-8172-469390ab6751" providerId="AD" clId="Web-{66710BBE-D924-4B66-A627-B31C6277926B}" dt="2020-04-28T20:27:33.921" v="0" actId="1076"/>
        <pc:sldMkLst>
          <pc:docMk/>
          <pc:sldMk cId="846413643" sldId="320"/>
        </pc:sldMkLst>
        <pc:spChg chg="mod">
          <ac:chgData name="PATEL, DHRUVIBEN HASMUKHBHAI" userId="S::dpatel86@calstatela.edu::760d2b04-1322-4655-8172-469390ab6751" providerId="AD" clId="Web-{66710BBE-D924-4B66-A627-B31C6277926B}" dt="2020-04-28T20:27:33.921" v="0" actId="1076"/>
          <ac:spMkLst>
            <pc:docMk/>
            <pc:sldMk cId="846413643" sldId="320"/>
            <ac:spMk id="12" creationId="{FB1A89D6-1402-8C4D-B884-B651961DDD79}"/>
          </ac:spMkLst>
        </pc:spChg>
      </pc:sldChg>
    </pc:docChg>
  </pc:docChgLst>
  <pc:docChgLst>
    <pc:chgData name="PATEL, DHRUVIBEN HASMUKHBHAI" userId="S::dpatel86@calstatela.edu::760d2b04-1322-4655-8172-469390ab6751" providerId="AD" clId="Web-{AA1F5AB2-843C-21AE-46AF-309F9F6A4241}"/>
    <pc:docChg chg="addSld delSld">
      <pc:chgData name="PATEL, DHRUVIBEN HASMUKHBHAI" userId="S::dpatel86@calstatela.edu::760d2b04-1322-4655-8172-469390ab6751" providerId="AD" clId="Web-{AA1F5AB2-843C-21AE-46AF-309F9F6A4241}" dt="2020-04-28T20:06:00.393" v="1"/>
      <pc:docMkLst>
        <pc:docMk/>
      </pc:docMkLst>
      <pc:sldChg chg="new del">
        <pc:chgData name="PATEL, DHRUVIBEN HASMUKHBHAI" userId="S::dpatel86@calstatela.edu::760d2b04-1322-4655-8172-469390ab6751" providerId="AD" clId="Web-{AA1F5AB2-843C-21AE-46AF-309F9F6A4241}" dt="2020-04-28T20:06:00.393" v="1"/>
        <pc:sldMkLst>
          <pc:docMk/>
          <pc:sldMk cId="907020858" sldId="372"/>
        </pc:sldMkLst>
      </pc:sldChg>
    </pc:docChg>
  </pc:docChgLst>
  <pc:docChgLst>
    <pc:chgData name="PATEL, DHRUVIBEN HASMUKHBHAI" userId="S::dpatel86@calstatela.edu::760d2b04-1322-4655-8172-469390ab6751" providerId="AD" clId="Web-{E0CBAC47-61A7-4F15-A687-7A84194EBF0C}"/>
    <pc:docChg chg="delSld">
      <pc:chgData name="PATEL, DHRUVIBEN HASMUKHBHAI" userId="S::dpatel86@calstatela.edu::760d2b04-1322-4655-8172-469390ab6751" providerId="AD" clId="Web-{E0CBAC47-61A7-4F15-A687-7A84194EBF0C}" dt="2020-04-28T18:56:17.240" v="0"/>
      <pc:docMkLst>
        <pc:docMk/>
      </pc:docMkLst>
      <pc:sldChg chg="del">
        <pc:chgData name="PATEL, DHRUVIBEN HASMUKHBHAI" userId="S::dpatel86@calstatela.edu::760d2b04-1322-4655-8172-469390ab6751" providerId="AD" clId="Web-{E0CBAC47-61A7-4F15-A687-7A84194EBF0C}" dt="2020-04-28T18:56:17.240" v="0"/>
        <pc:sldMkLst>
          <pc:docMk/>
          <pc:sldMk cId="3003802883" sldId="37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531476-3DE3-4E79-A614-8A80BC5A1938}"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9D2673B6-9AE7-42F0-90CB-CCBC3A5B3430}">
      <dgm:prSet/>
      <dgm:spPr/>
      <dgm:t>
        <a:bodyPr/>
        <a:lstStyle/>
        <a:p>
          <a:pPr algn="just"/>
          <a:r>
            <a:rPr lang="en-US"/>
            <a:t>Many of you might have heard creating a pivot table in excel. This presentation will guide us along with creating and formatting the pivot table in Power BI. </a:t>
          </a:r>
        </a:p>
      </dgm:t>
    </dgm:pt>
    <dgm:pt modelId="{95C6B310-ED45-4F72-B481-8BFA67EFBD4D}" type="parTrans" cxnId="{38A88606-BAE8-48AA-A607-5B9BDE68A705}">
      <dgm:prSet/>
      <dgm:spPr/>
      <dgm:t>
        <a:bodyPr/>
        <a:lstStyle/>
        <a:p>
          <a:endParaRPr lang="en-US"/>
        </a:p>
      </dgm:t>
    </dgm:pt>
    <dgm:pt modelId="{33407F35-1D1E-415E-A6BB-186CFEC028DB}" type="sibTrans" cxnId="{38A88606-BAE8-48AA-A607-5B9BDE68A705}">
      <dgm:prSet/>
      <dgm:spPr/>
      <dgm:t>
        <a:bodyPr/>
        <a:lstStyle/>
        <a:p>
          <a:endParaRPr lang="en-US"/>
        </a:p>
      </dgm:t>
    </dgm:pt>
    <dgm:pt modelId="{643B550D-93A2-4DA5-9BFA-B063426C3F23}">
      <dgm:prSet/>
      <dgm:spPr/>
      <dgm:t>
        <a:bodyPr/>
        <a:lstStyle/>
        <a:p>
          <a:pPr algn="just"/>
          <a:r>
            <a:rPr lang="en-US"/>
            <a:t>The product Power BI is well marketed and has a clear role to play. There are many stuffs in excel but this product would be great doing all those stuffs with ease and thus this enhances the knowledge on the new product called Power BI. </a:t>
          </a:r>
        </a:p>
      </dgm:t>
    </dgm:pt>
    <dgm:pt modelId="{479EAE40-1A42-40A3-AC47-E1C47D0581D1}" type="parTrans" cxnId="{B4EAB2CB-11A3-40D8-8962-CD57F3BFB49C}">
      <dgm:prSet/>
      <dgm:spPr/>
      <dgm:t>
        <a:bodyPr/>
        <a:lstStyle/>
        <a:p>
          <a:endParaRPr lang="en-US"/>
        </a:p>
      </dgm:t>
    </dgm:pt>
    <dgm:pt modelId="{DB6DBB44-A62C-4006-A676-1B96943528B7}" type="sibTrans" cxnId="{B4EAB2CB-11A3-40D8-8962-CD57F3BFB49C}">
      <dgm:prSet/>
      <dgm:spPr/>
      <dgm:t>
        <a:bodyPr/>
        <a:lstStyle/>
        <a:p>
          <a:endParaRPr lang="en-US"/>
        </a:p>
      </dgm:t>
    </dgm:pt>
    <dgm:pt modelId="{6E7C4E01-8772-5746-9F0A-300C56AF33DE}" type="pres">
      <dgm:prSet presAssocID="{3F531476-3DE3-4E79-A614-8A80BC5A1938}" presName="hierChild1" presStyleCnt="0">
        <dgm:presLayoutVars>
          <dgm:chPref val="1"/>
          <dgm:dir/>
          <dgm:animOne val="branch"/>
          <dgm:animLvl val="lvl"/>
          <dgm:resizeHandles/>
        </dgm:presLayoutVars>
      </dgm:prSet>
      <dgm:spPr/>
    </dgm:pt>
    <dgm:pt modelId="{C56BDC4C-5205-F34E-8BE6-FB0190812D64}" type="pres">
      <dgm:prSet presAssocID="{9D2673B6-9AE7-42F0-90CB-CCBC3A5B3430}" presName="hierRoot1" presStyleCnt="0"/>
      <dgm:spPr/>
    </dgm:pt>
    <dgm:pt modelId="{DAB6FBFE-6A44-9241-B8FA-A00D0D366A9B}" type="pres">
      <dgm:prSet presAssocID="{9D2673B6-9AE7-42F0-90CB-CCBC3A5B3430}" presName="composite" presStyleCnt="0"/>
      <dgm:spPr/>
    </dgm:pt>
    <dgm:pt modelId="{8F4143EE-13F7-F94E-8B97-85E0EC21BE0A}" type="pres">
      <dgm:prSet presAssocID="{9D2673B6-9AE7-42F0-90CB-CCBC3A5B3430}" presName="background" presStyleLbl="node0" presStyleIdx="0" presStyleCnt="2"/>
      <dgm:spPr/>
    </dgm:pt>
    <dgm:pt modelId="{E80438C8-79A3-0546-8CE8-6A80502DDA80}" type="pres">
      <dgm:prSet presAssocID="{9D2673B6-9AE7-42F0-90CB-CCBC3A5B3430}" presName="text" presStyleLbl="fgAcc0" presStyleIdx="0" presStyleCnt="2">
        <dgm:presLayoutVars>
          <dgm:chPref val="3"/>
        </dgm:presLayoutVars>
      </dgm:prSet>
      <dgm:spPr/>
    </dgm:pt>
    <dgm:pt modelId="{C65D8699-2CA9-E74E-94ED-25470F29FCD5}" type="pres">
      <dgm:prSet presAssocID="{9D2673B6-9AE7-42F0-90CB-CCBC3A5B3430}" presName="hierChild2" presStyleCnt="0"/>
      <dgm:spPr/>
    </dgm:pt>
    <dgm:pt modelId="{6D89DC34-CF94-B543-A985-00A2A06074C1}" type="pres">
      <dgm:prSet presAssocID="{643B550D-93A2-4DA5-9BFA-B063426C3F23}" presName="hierRoot1" presStyleCnt="0"/>
      <dgm:spPr/>
    </dgm:pt>
    <dgm:pt modelId="{044A68D1-772F-B247-B8A3-17059508C750}" type="pres">
      <dgm:prSet presAssocID="{643B550D-93A2-4DA5-9BFA-B063426C3F23}" presName="composite" presStyleCnt="0"/>
      <dgm:spPr/>
    </dgm:pt>
    <dgm:pt modelId="{412A6C1A-B30E-434C-8A61-6A207B275812}" type="pres">
      <dgm:prSet presAssocID="{643B550D-93A2-4DA5-9BFA-B063426C3F23}" presName="background" presStyleLbl="node0" presStyleIdx="1" presStyleCnt="2"/>
      <dgm:spPr/>
    </dgm:pt>
    <dgm:pt modelId="{172FAE8C-DD47-8D44-B7A9-1644F66A80A9}" type="pres">
      <dgm:prSet presAssocID="{643B550D-93A2-4DA5-9BFA-B063426C3F23}" presName="text" presStyleLbl="fgAcc0" presStyleIdx="1" presStyleCnt="2">
        <dgm:presLayoutVars>
          <dgm:chPref val="3"/>
        </dgm:presLayoutVars>
      </dgm:prSet>
      <dgm:spPr/>
    </dgm:pt>
    <dgm:pt modelId="{37C4AB60-B5C2-FC42-A251-8C73D2EADC47}" type="pres">
      <dgm:prSet presAssocID="{643B550D-93A2-4DA5-9BFA-B063426C3F23}" presName="hierChild2" presStyleCnt="0"/>
      <dgm:spPr/>
    </dgm:pt>
  </dgm:ptLst>
  <dgm:cxnLst>
    <dgm:cxn modelId="{38A88606-BAE8-48AA-A607-5B9BDE68A705}" srcId="{3F531476-3DE3-4E79-A614-8A80BC5A1938}" destId="{9D2673B6-9AE7-42F0-90CB-CCBC3A5B3430}" srcOrd="0" destOrd="0" parTransId="{95C6B310-ED45-4F72-B481-8BFA67EFBD4D}" sibTransId="{33407F35-1D1E-415E-A6BB-186CFEC028DB}"/>
    <dgm:cxn modelId="{75868748-DB64-8F45-AA5E-95A96F411AF4}" type="presOf" srcId="{9D2673B6-9AE7-42F0-90CB-CCBC3A5B3430}" destId="{E80438C8-79A3-0546-8CE8-6A80502DDA80}" srcOrd="0" destOrd="0" presId="urn:microsoft.com/office/officeart/2005/8/layout/hierarchy1"/>
    <dgm:cxn modelId="{305BAC54-D1C0-DA4C-AA74-2D79469E731A}" type="presOf" srcId="{643B550D-93A2-4DA5-9BFA-B063426C3F23}" destId="{172FAE8C-DD47-8D44-B7A9-1644F66A80A9}" srcOrd="0" destOrd="0" presId="urn:microsoft.com/office/officeart/2005/8/layout/hierarchy1"/>
    <dgm:cxn modelId="{A3799A7A-A5BF-D947-857A-B0E33B8F36E9}" type="presOf" srcId="{3F531476-3DE3-4E79-A614-8A80BC5A1938}" destId="{6E7C4E01-8772-5746-9F0A-300C56AF33DE}" srcOrd="0" destOrd="0" presId="urn:microsoft.com/office/officeart/2005/8/layout/hierarchy1"/>
    <dgm:cxn modelId="{B4EAB2CB-11A3-40D8-8962-CD57F3BFB49C}" srcId="{3F531476-3DE3-4E79-A614-8A80BC5A1938}" destId="{643B550D-93A2-4DA5-9BFA-B063426C3F23}" srcOrd="1" destOrd="0" parTransId="{479EAE40-1A42-40A3-AC47-E1C47D0581D1}" sibTransId="{DB6DBB44-A62C-4006-A676-1B96943528B7}"/>
    <dgm:cxn modelId="{5C3C4C1C-2E11-C14A-97F0-B4B9DD48D359}" type="presParOf" srcId="{6E7C4E01-8772-5746-9F0A-300C56AF33DE}" destId="{C56BDC4C-5205-F34E-8BE6-FB0190812D64}" srcOrd="0" destOrd="0" presId="urn:microsoft.com/office/officeart/2005/8/layout/hierarchy1"/>
    <dgm:cxn modelId="{F91E72E0-CC94-4642-8018-A8326ECBF337}" type="presParOf" srcId="{C56BDC4C-5205-F34E-8BE6-FB0190812D64}" destId="{DAB6FBFE-6A44-9241-B8FA-A00D0D366A9B}" srcOrd="0" destOrd="0" presId="urn:microsoft.com/office/officeart/2005/8/layout/hierarchy1"/>
    <dgm:cxn modelId="{F1F3E93C-BEE2-3E4E-B545-92EB3DFCF20F}" type="presParOf" srcId="{DAB6FBFE-6A44-9241-B8FA-A00D0D366A9B}" destId="{8F4143EE-13F7-F94E-8B97-85E0EC21BE0A}" srcOrd="0" destOrd="0" presId="urn:microsoft.com/office/officeart/2005/8/layout/hierarchy1"/>
    <dgm:cxn modelId="{56BA7CB0-58E1-1B4A-AEB8-98AD880034F0}" type="presParOf" srcId="{DAB6FBFE-6A44-9241-B8FA-A00D0D366A9B}" destId="{E80438C8-79A3-0546-8CE8-6A80502DDA80}" srcOrd="1" destOrd="0" presId="urn:microsoft.com/office/officeart/2005/8/layout/hierarchy1"/>
    <dgm:cxn modelId="{266CD61C-F7D3-DA45-AAE5-74C575E8D513}" type="presParOf" srcId="{C56BDC4C-5205-F34E-8BE6-FB0190812D64}" destId="{C65D8699-2CA9-E74E-94ED-25470F29FCD5}" srcOrd="1" destOrd="0" presId="urn:microsoft.com/office/officeart/2005/8/layout/hierarchy1"/>
    <dgm:cxn modelId="{47DE4979-E87E-3C4F-BD6C-E52E7D1F1D37}" type="presParOf" srcId="{6E7C4E01-8772-5746-9F0A-300C56AF33DE}" destId="{6D89DC34-CF94-B543-A985-00A2A06074C1}" srcOrd="1" destOrd="0" presId="urn:microsoft.com/office/officeart/2005/8/layout/hierarchy1"/>
    <dgm:cxn modelId="{00A85994-362A-F543-9E8F-891DF35F4044}" type="presParOf" srcId="{6D89DC34-CF94-B543-A985-00A2A06074C1}" destId="{044A68D1-772F-B247-B8A3-17059508C750}" srcOrd="0" destOrd="0" presId="urn:microsoft.com/office/officeart/2005/8/layout/hierarchy1"/>
    <dgm:cxn modelId="{D3EBF417-1D8F-7048-9194-80D2D7E86248}" type="presParOf" srcId="{044A68D1-772F-B247-B8A3-17059508C750}" destId="{412A6C1A-B30E-434C-8A61-6A207B275812}" srcOrd="0" destOrd="0" presId="urn:microsoft.com/office/officeart/2005/8/layout/hierarchy1"/>
    <dgm:cxn modelId="{046A34F1-1908-704A-9F83-B3A713697D3E}" type="presParOf" srcId="{044A68D1-772F-B247-B8A3-17059508C750}" destId="{172FAE8C-DD47-8D44-B7A9-1644F66A80A9}" srcOrd="1" destOrd="0" presId="urn:microsoft.com/office/officeart/2005/8/layout/hierarchy1"/>
    <dgm:cxn modelId="{DF5D9BCC-E32C-414F-A4A3-C28AA2AA28DB}" type="presParOf" srcId="{6D89DC34-CF94-B543-A985-00A2A06074C1}" destId="{37C4AB60-B5C2-FC42-A251-8C73D2EADC4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4143EE-13F7-F94E-8B97-85E0EC21BE0A}">
      <dsp:nvSpPr>
        <dsp:cNvPr id="0" name=""/>
        <dsp:cNvSpPr/>
      </dsp:nvSpPr>
      <dsp:spPr>
        <a:xfrm>
          <a:off x="879" y="519433"/>
          <a:ext cx="3086366" cy="1959842"/>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80438C8-79A3-0546-8CE8-6A80502DDA80}">
      <dsp:nvSpPr>
        <dsp:cNvPr id="0" name=""/>
        <dsp:cNvSpPr/>
      </dsp:nvSpPr>
      <dsp:spPr>
        <a:xfrm>
          <a:off x="343808" y="845217"/>
          <a:ext cx="3086366" cy="195984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a:t>Many of you might have heard creating a pivot table in excel. This presentation will guide us along with creating and formatting the pivot table in Power BI. </a:t>
          </a:r>
        </a:p>
      </dsp:txBody>
      <dsp:txXfrm>
        <a:off x="401210" y="902619"/>
        <a:ext cx="2971562" cy="1845038"/>
      </dsp:txXfrm>
    </dsp:sp>
    <dsp:sp modelId="{412A6C1A-B30E-434C-8A61-6A207B275812}">
      <dsp:nvSpPr>
        <dsp:cNvPr id="0" name=""/>
        <dsp:cNvSpPr/>
      </dsp:nvSpPr>
      <dsp:spPr>
        <a:xfrm>
          <a:off x="3773105" y="519433"/>
          <a:ext cx="3086366" cy="1959842"/>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72FAE8C-DD47-8D44-B7A9-1644F66A80A9}">
      <dsp:nvSpPr>
        <dsp:cNvPr id="0" name=""/>
        <dsp:cNvSpPr/>
      </dsp:nvSpPr>
      <dsp:spPr>
        <a:xfrm>
          <a:off x="4116034" y="845217"/>
          <a:ext cx="3086366" cy="195984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a:t>The product Power BI is well marketed and has a clear role to play. There are many stuffs in excel but this product would be great doing all those stuffs with ease and thus this enhances the knowledge on the new product called Power BI. </a:t>
          </a:r>
        </a:p>
      </dsp:txBody>
      <dsp:txXfrm>
        <a:off x="4173436" y="902619"/>
        <a:ext cx="2971562" cy="18450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245E80-CE9C-43FE-8346-6D5C46CD0C35}" type="datetimeFigureOut">
              <a:rPr lang="en-US" smtClean="0"/>
              <a:t>4/28/2020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47337-1137-42F7-84DC-4561BFCFF68D}" type="slidenum">
              <a:rPr lang="en-US" smtClean="0"/>
              <a:t>‹#›</a:t>
            </a:fld>
            <a:endParaRPr lang="en-US"/>
          </a:p>
        </p:txBody>
      </p:sp>
    </p:spTree>
    <p:extLst>
      <p:ext uri="{BB962C8B-B14F-4D97-AF65-F5344CB8AC3E}">
        <p14:creationId xmlns:p14="http://schemas.microsoft.com/office/powerpoint/2010/main" val="3065863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008DA141-C8F4-484C-893A-EC9EA02CA4B1}" type="datetimeFigureOut">
              <a:rPr lang="en-US" smtClean="0"/>
              <a:pPr/>
              <a:t>4/28/2020</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5ED3A9F6-2E7E-4F46-8763-50114F449382}" type="slidenum">
              <a:rPr lang="en-US" smtClean="0"/>
              <a:pPr/>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01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8DA141-C8F4-484C-893A-EC9EA02CA4B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3A9F6-2E7E-4F46-8763-50114F449382}" type="slidenum">
              <a:rPr lang="en-US" smtClean="0"/>
              <a:pPr/>
              <a:t>‹#›</a:t>
            </a:fld>
            <a:endParaRPr lang="en-US"/>
          </a:p>
        </p:txBody>
      </p:sp>
    </p:spTree>
    <p:extLst>
      <p:ext uri="{BB962C8B-B14F-4D97-AF65-F5344CB8AC3E}">
        <p14:creationId xmlns:p14="http://schemas.microsoft.com/office/powerpoint/2010/main" val="241878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8DA141-C8F4-484C-893A-EC9EA02CA4B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3A9F6-2E7E-4F46-8763-50114F449382}" type="slidenum">
              <a:rPr lang="en-US" smtClean="0"/>
              <a:pPr/>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0245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8DA141-C8F4-484C-893A-EC9EA02CA4B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3A9F6-2E7E-4F46-8763-50114F449382}"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9612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8DA141-C8F4-484C-893A-EC9EA02CA4B1}"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D3A9F6-2E7E-4F46-8763-50114F449382}" type="slidenum">
              <a:rPr lang="en-US" smtClean="0"/>
              <a:pPr/>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3978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8DA141-C8F4-484C-893A-EC9EA02CA4B1}"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D3A9F6-2E7E-4F46-8763-50114F449382}" type="slidenum">
              <a:rPr lang="en-US" smtClean="0"/>
              <a:pPr/>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012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8DA141-C8F4-484C-893A-EC9EA02CA4B1}" type="datetimeFigureOut">
              <a:rPr lang="en-US" smtClean="0"/>
              <a:pPr/>
              <a:t>4/28/2020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D3A9F6-2E7E-4F46-8763-50114F449382}" type="slidenum">
              <a:rPr lang="en-US" smtClean="0"/>
              <a:pPr/>
              <a:t>‹#›</a:t>
            </a:fld>
            <a:endParaRPr lang="en-US"/>
          </a:p>
        </p:txBody>
      </p:sp>
    </p:spTree>
    <p:extLst>
      <p:ext uri="{BB962C8B-B14F-4D97-AF65-F5344CB8AC3E}">
        <p14:creationId xmlns:p14="http://schemas.microsoft.com/office/powerpoint/2010/main" val="296521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8DA141-C8F4-484C-893A-EC9EA02CA4B1}" type="datetimeFigureOut">
              <a:rPr lang="en-US" smtClean="0"/>
              <a:pPr/>
              <a:t>4/28/2020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D3A9F6-2E7E-4F46-8763-50114F449382}" type="slidenum">
              <a:rPr lang="en-US" smtClean="0"/>
              <a:pPr/>
              <a:t>‹#›</a:t>
            </a:fld>
            <a:endParaRPr lang="en-US"/>
          </a:p>
        </p:txBody>
      </p:sp>
    </p:spTree>
    <p:extLst>
      <p:ext uri="{BB962C8B-B14F-4D97-AF65-F5344CB8AC3E}">
        <p14:creationId xmlns:p14="http://schemas.microsoft.com/office/powerpoint/2010/main" val="233149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8DA141-C8F4-484C-893A-EC9EA02CA4B1}" type="datetimeFigureOut">
              <a:rPr lang="en-US" smtClean="0"/>
              <a:pPr/>
              <a:t>4/28/2020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D3A9F6-2E7E-4F46-8763-50114F449382}" type="slidenum">
              <a:rPr lang="en-US" smtClean="0"/>
              <a:pPr/>
              <a:t>‹#›</a:t>
            </a:fld>
            <a:endParaRPr lang="en-US"/>
          </a:p>
        </p:txBody>
      </p:sp>
    </p:spTree>
    <p:extLst>
      <p:ext uri="{BB962C8B-B14F-4D97-AF65-F5344CB8AC3E}">
        <p14:creationId xmlns:p14="http://schemas.microsoft.com/office/powerpoint/2010/main" val="107107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08DA141-C8F4-484C-893A-EC9EA02CA4B1}"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D3A9F6-2E7E-4F46-8763-50114F449382}" type="slidenum">
              <a:rPr lang="en-US" smtClean="0"/>
              <a:pPr/>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0145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008DA141-C8F4-484C-893A-EC9EA02CA4B1}" type="datetimeFigureOut">
              <a:rPr lang="en-US" smtClean="0"/>
              <a:pPr/>
              <a:t>4/28/2020</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5ED3A9F6-2E7E-4F46-8763-50114F449382}" type="slidenum">
              <a:rPr lang="en-US" smtClean="0"/>
              <a:pPr/>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4144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08DA141-C8F4-484C-893A-EC9EA02CA4B1}" type="datetimeFigureOut">
              <a:rPr lang="en-US" smtClean="0"/>
              <a:pPr/>
              <a:t>4/28/2020</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5ED3A9F6-2E7E-4F46-8763-50114F449382}" type="slidenum">
              <a:rPr lang="en-US" smtClean="0"/>
              <a:pPr/>
              <a:t>‹#›</a:t>
            </a:fld>
            <a:endParaRPr lang="en-US"/>
          </a:p>
        </p:txBody>
      </p:sp>
    </p:spTree>
    <p:extLst>
      <p:ext uri="{BB962C8B-B14F-4D97-AF65-F5344CB8AC3E}">
        <p14:creationId xmlns:p14="http://schemas.microsoft.com/office/powerpoint/2010/main" val="35349250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tiff"/><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https://www.goodly.co.in/wp-content/uploads/2018/10/Pivot-Tables-in-Power-BI-1.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https://www.goodly.co.in/wp-content/uploads/2018/10/Pivot-Tables-in-Power-BI-3.png"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2020_coronavirus_pandemic_in_India" TargetMode="External"/><Relationship Id="rId2" Type="http://schemas.openxmlformats.org/officeDocument/2006/relationships/hyperlink" Target="https://github.com/CSSEGISandData/COVID-19/tree/master/csse_covid_19_data/csse_covid_19_time_serie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goodly.co.in/create-pivot-table-in-power-bi/" TargetMode="External"/><Relationship Id="rId2" Type="http://schemas.openxmlformats.org/officeDocument/2006/relationships/hyperlink" Target="https://www.edureka.co/community/63317/how-to-create-pivot-tables-in-power-bi" TargetMode="External"/><Relationship Id="rId1" Type="http://schemas.openxmlformats.org/officeDocument/2006/relationships/slideLayout" Target="../slideLayouts/slideLayout2.xml"/><Relationship Id="rId4" Type="http://schemas.openxmlformats.org/officeDocument/2006/relationships/hyperlink" Target="https://exceleratorbi.com.au/who-needs-power-pivot-power-query-and-power-bi-anyway/"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7" name="Picture 4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49" name="Straight Connector 4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3" name="Rectangle 52">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4735" y="1847088"/>
            <a:ext cx="311906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ctrTitle"/>
          </p:nvPr>
        </p:nvSpPr>
        <p:spPr>
          <a:xfrm>
            <a:off x="1510020" y="1066029"/>
            <a:ext cx="6963375" cy="1049235"/>
          </a:xfrm>
        </p:spPr>
        <p:txBody>
          <a:bodyPr vert="horz" lIns="91440" tIns="45720" rIns="91440" bIns="45720" rtlCol="0" anchor="t">
            <a:normAutofit/>
          </a:bodyPr>
          <a:lstStyle/>
          <a:p>
            <a:pPr defTabSz="914400"/>
            <a:r>
              <a:rPr lang="en-US" sz="2500"/>
              <a:t>Creating a Pivot Table in Power BI</a:t>
            </a:r>
          </a:p>
        </p:txBody>
      </p:sp>
      <p:sp>
        <p:nvSpPr>
          <p:cNvPr id="57" name="Rectangle 56">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Picture 4" descr="A close up of a sign&#10;&#10;Description automatically generated">
            <a:extLst>
              <a:ext uri="{FF2B5EF4-FFF2-40B4-BE49-F238E27FC236}">
                <a16:creationId xmlns:a16="http://schemas.microsoft.com/office/drawing/2014/main" id="{A77CD1A1-DE9B-1140-B25A-60832589B646}"/>
              </a:ext>
            </a:extLst>
          </p:cNvPr>
          <p:cNvPicPr>
            <a:picLocks noChangeAspect="1"/>
          </p:cNvPicPr>
          <p:nvPr/>
        </p:nvPicPr>
        <p:blipFill>
          <a:blip r:embed="rId5"/>
          <a:stretch>
            <a:fillRect/>
          </a:stretch>
        </p:blipFill>
        <p:spPr>
          <a:xfrm>
            <a:off x="847521" y="1930900"/>
            <a:ext cx="3720332" cy="2410128"/>
          </a:xfrm>
          <a:prstGeom prst="rect">
            <a:avLst/>
          </a:prstGeom>
        </p:spPr>
      </p:pic>
      <p:sp>
        <p:nvSpPr>
          <p:cNvPr id="3" name="Subtitle 2"/>
          <p:cNvSpPr>
            <a:spLocks noGrp="1"/>
          </p:cNvSpPr>
          <p:nvPr>
            <p:ph type="subTitle" idx="1"/>
          </p:nvPr>
        </p:nvSpPr>
        <p:spPr>
          <a:xfrm>
            <a:off x="4934735" y="2015732"/>
            <a:ext cx="3119062" cy="3450613"/>
          </a:xfrm>
        </p:spPr>
        <p:txBody>
          <a:bodyPr vert="horz" lIns="91440" tIns="45720" rIns="91440" bIns="45720" rtlCol="0" anchor="t">
            <a:normAutofit/>
          </a:bodyPr>
          <a:lstStyle/>
          <a:p>
            <a:pPr defTabSz="914400"/>
            <a:r>
              <a:rPr lang="en-US" b="1" u="sng"/>
              <a:t>GROUP MEMBERS</a:t>
            </a:r>
            <a:r>
              <a:rPr lang="en-US"/>
              <a:t>: </a:t>
            </a:r>
          </a:p>
          <a:p>
            <a:pPr defTabSz="914400"/>
            <a:r>
              <a:rPr lang="en-US"/>
              <a:t>DHRUVI PATEL  [400681265]</a:t>
            </a:r>
          </a:p>
          <a:p>
            <a:pPr defTabSz="914400"/>
            <a:r>
              <a:rPr lang="en-US"/>
              <a:t>DIGESH  KANSARA [400237016]</a:t>
            </a:r>
          </a:p>
          <a:p>
            <a:pPr defTabSz="914400"/>
            <a:r>
              <a:rPr lang="en-US" b="1" u="sng"/>
              <a:t>SUBMITTED TO : </a:t>
            </a:r>
          </a:p>
          <a:p>
            <a:pPr defTabSz="914400"/>
            <a:r>
              <a:rPr lang="en-US"/>
              <a:t>Prof. Nanda </a:t>
            </a:r>
            <a:r>
              <a:rPr lang="en-US" err="1"/>
              <a:t>ganesan</a:t>
            </a:r>
            <a:r>
              <a:rPr lang="en-US"/>
              <a:t> </a:t>
            </a:r>
          </a:p>
          <a:p>
            <a:pPr defTabSz="914400"/>
            <a:r>
              <a:rPr lang="en-US"/>
              <a:t> </a:t>
            </a:r>
          </a:p>
        </p:txBody>
      </p:sp>
      <p:pic>
        <p:nvPicPr>
          <p:cNvPr id="59" name="Picture 58">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61" name="Straight Connector 60">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0F0B01CB-5848-47B9-A258-4AF90594CA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44"/>
    </mc:Choice>
    <mc:Fallback xmlns="">
      <p:transition spd="slow" advTm="4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55E9A4E-9977-D545-B1F6-698C7BA92F8B}"/>
              </a:ext>
            </a:extLst>
          </p:cNvPr>
          <p:cNvSpPr>
            <a:spLocks noGrp="1"/>
          </p:cNvSpPr>
          <p:nvPr>
            <p:ph type="title"/>
          </p:nvPr>
        </p:nvSpPr>
        <p:spPr>
          <a:xfrm>
            <a:off x="1150677" y="1274716"/>
            <a:ext cx="7202456" cy="1049235"/>
          </a:xfrm>
        </p:spPr>
        <p:txBody>
          <a:bodyPr vert="horz" lIns="91440" tIns="45720" rIns="91440" bIns="45720" rtlCol="0" anchor="t">
            <a:normAutofit/>
          </a:bodyPr>
          <a:lstStyle/>
          <a:p>
            <a:pPr defTabSz="914400"/>
            <a:r>
              <a:rPr lang="en-US" sz="1400"/>
              <a:t>The next step is the system will ask to get the path that you can select to upload the files. In this you need to click on local file .</a:t>
            </a:r>
            <a:br>
              <a:rPr lang="en-US" sz="1500"/>
            </a:br>
            <a:endParaRPr lang="en-US" sz="1500"/>
          </a:p>
        </p:txBody>
      </p:sp>
      <p:pic>
        <p:nvPicPr>
          <p:cNvPr id="4" name="Content Placeholder 3" descr="A screenshot of a cell phone&#10;&#10;Description automatically generated">
            <a:extLst>
              <a:ext uri="{FF2B5EF4-FFF2-40B4-BE49-F238E27FC236}">
                <a16:creationId xmlns:a16="http://schemas.microsoft.com/office/drawing/2014/main" id="{6C78D7E5-EEF4-4A49-AC61-D8CF09536CAB}"/>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8684" y="2015732"/>
            <a:ext cx="7188776" cy="3450613"/>
          </a:xfrm>
          <a:prstGeom prst="rect">
            <a:avLst/>
          </a:prstGeom>
        </p:spPr>
      </p:pic>
      <p:sp>
        <p:nvSpPr>
          <p:cNvPr id="10" name="Rectangle 9">
            <a:extLst>
              <a:ext uri="{FF2B5EF4-FFF2-40B4-BE49-F238E27FC236}">
                <a16:creationId xmlns:a16="http://schemas.microsoft.com/office/drawing/2014/main" id="{5986E86C-158C-924F-9916-7F7D1D6B47B2}"/>
              </a:ext>
            </a:extLst>
          </p:cNvPr>
          <p:cNvSpPr/>
          <p:nvPr/>
        </p:nvSpPr>
        <p:spPr>
          <a:xfrm>
            <a:off x="3460389" y="2896323"/>
            <a:ext cx="1111611" cy="105537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4204383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17BABF3-60AF-2746-85A0-1A90FD6AFEAE}"/>
              </a:ext>
            </a:extLst>
          </p:cNvPr>
          <p:cNvSpPr>
            <a:spLocks noGrp="1"/>
          </p:cNvSpPr>
          <p:nvPr>
            <p:ph type="title"/>
          </p:nvPr>
        </p:nvSpPr>
        <p:spPr>
          <a:xfrm>
            <a:off x="1088684" y="1322470"/>
            <a:ext cx="7202456" cy="1049235"/>
          </a:xfrm>
        </p:spPr>
        <p:txBody>
          <a:bodyPr vert="horz" lIns="91440" tIns="45720" rIns="91440" bIns="45720" rtlCol="0" anchor="t">
            <a:normAutofit/>
          </a:bodyPr>
          <a:lstStyle/>
          <a:p>
            <a:pPr defTabSz="914400"/>
            <a:r>
              <a:rPr lang="en-US" sz="1400"/>
              <a:t>Once you click on local file , upload the dataset file to the system and click choose.</a:t>
            </a:r>
            <a:br>
              <a:rPr lang="en-US" sz="1400"/>
            </a:br>
            <a:endParaRPr lang="en-US" sz="1400"/>
          </a:p>
        </p:txBody>
      </p:sp>
      <p:pic>
        <p:nvPicPr>
          <p:cNvPr id="4" name="Content Placeholder 3" descr="A screenshot of a cell phone&#10;&#10;Description automatically generated">
            <a:extLst>
              <a:ext uri="{FF2B5EF4-FFF2-40B4-BE49-F238E27FC236}">
                <a16:creationId xmlns:a16="http://schemas.microsoft.com/office/drawing/2014/main" id="{2727EF6F-2104-474C-A1B7-CB365B3525A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8684" y="2015732"/>
            <a:ext cx="7063424" cy="3689034"/>
          </a:xfrm>
          <a:prstGeom prst="rect">
            <a:avLst/>
          </a:prstGeom>
        </p:spPr>
      </p:pic>
      <p:sp>
        <p:nvSpPr>
          <p:cNvPr id="10" name="Rectangle 9">
            <a:extLst>
              <a:ext uri="{FF2B5EF4-FFF2-40B4-BE49-F238E27FC236}">
                <a16:creationId xmlns:a16="http://schemas.microsoft.com/office/drawing/2014/main" id="{4E3B126A-E3DC-5943-AD83-77BE0E5F9D8C}"/>
              </a:ext>
            </a:extLst>
          </p:cNvPr>
          <p:cNvSpPr/>
          <p:nvPr/>
        </p:nvSpPr>
        <p:spPr>
          <a:xfrm>
            <a:off x="6137329" y="3841630"/>
            <a:ext cx="395331" cy="23558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9867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FBF218D-D4B5-684C-ABC9-B2AC2A105339}"/>
              </a:ext>
            </a:extLst>
          </p:cNvPr>
          <p:cNvSpPr>
            <a:spLocks noGrp="1"/>
          </p:cNvSpPr>
          <p:nvPr>
            <p:ph type="title"/>
          </p:nvPr>
        </p:nvSpPr>
        <p:spPr>
          <a:xfrm>
            <a:off x="988171" y="1404921"/>
            <a:ext cx="7202456" cy="1049235"/>
          </a:xfrm>
        </p:spPr>
        <p:txBody>
          <a:bodyPr vert="horz" lIns="91440" tIns="45720" rIns="91440" bIns="45720" rtlCol="0" anchor="t">
            <a:normAutofit/>
          </a:bodyPr>
          <a:lstStyle/>
          <a:p>
            <a:pPr defTabSz="914400"/>
            <a:r>
              <a:rPr lang="en-US" sz="1400"/>
              <a:t>Once you click on choose it will ask you whether you want to upload the files or import the files to the Power BI. </a:t>
            </a:r>
            <a:br>
              <a:rPr lang="en-US" sz="1400"/>
            </a:br>
            <a:endParaRPr lang="en-US" sz="1400"/>
          </a:p>
        </p:txBody>
      </p:sp>
      <p:pic>
        <p:nvPicPr>
          <p:cNvPr id="4" name="Content Placeholder 3" descr="A screenshot of a cell phone&#10;&#10;Description automatically generated">
            <a:extLst>
              <a:ext uri="{FF2B5EF4-FFF2-40B4-BE49-F238E27FC236}">
                <a16:creationId xmlns:a16="http://schemas.microsoft.com/office/drawing/2014/main" id="{8A2A02F4-C20F-F04E-B5EC-DEC16ED7A6A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8684" y="2015732"/>
            <a:ext cx="7001431" cy="3658037"/>
          </a:xfrm>
          <a:prstGeom prst="rect">
            <a:avLst/>
          </a:prstGeom>
        </p:spPr>
      </p:pic>
    </p:spTree>
    <p:extLst>
      <p:ext uri="{BB962C8B-B14F-4D97-AF65-F5344CB8AC3E}">
        <p14:creationId xmlns:p14="http://schemas.microsoft.com/office/powerpoint/2010/main" val="293338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3"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4"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35"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9A03A64-B42D-CD4F-AA36-3F55484BA515}"/>
              </a:ext>
            </a:extLst>
          </p:cNvPr>
          <p:cNvSpPr>
            <a:spLocks noGrp="1"/>
          </p:cNvSpPr>
          <p:nvPr>
            <p:ph type="title"/>
          </p:nvPr>
        </p:nvSpPr>
        <p:spPr>
          <a:xfrm>
            <a:off x="1090422" y="1159625"/>
            <a:ext cx="7202456" cy="1049235"/>
          </a:xfrm>
        </p:spPr>
        <p:txBody>
          <a:bodyPr vert="horz" lIns="91440" tIns="45720" rIns="91440" bIns="45720" rtlCol="0" anchor="t">
            <a:normAutofit/>
          </a:bodyPr>
          <a:lstStyle/>
          <a:p>
            <a:pPr lvl="0" defTabSz="914400"/>
            <a:r>
              <a:rPr lang="en-US" sz="1400"/>
              <a:t>Thus upon selecting the import button it will import the file to the Power BI. So this is how it looks. This is the data set that has been imported to the Power BI. </a:t>
            </a:r>
            <a:br>
              <a:rPr lang="en-US" sz="1400"/>
            </a:br>
            <a:endParaRPr lang="en-US" sz="1400"/>
          </a:p>
        </p:txBody>
      </p:sp>
      <p:pic>
        <p:nvPicPr>
          <p:cNvPr id="4" name="Content Placeholder 3" descr="A screenshot of a computer&#10;&#10;Description automatically generated">
            <a:extLst>
              <a:ext uri="{FF2B5EF4-FFF2-40B4-BE49-F238E27FC236}">
                <a16:creationId xmlns:a16="http://schemas.microsoft.com/office/drawing/2014/main" id="{193EC605-5237-FA44-94F6-2E872A8A371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62121" y="2026141"/>
            <a:ext cx="6217323" cy="3450613"/>
          </a:xfrm>
          <a:prstGeom prst="rect">
            <a:avLst/>
          </a:prstGeom>
        </p:spPr>
      </p:pic>
    </p:spTree>
    <p:extLst>
      <p:ext uri="{BB962C8B-B14F-4D97-AF65-F5344CB8AC3E}">
        <p14:creationId xmlns:p14="http://schemas.microsoft.com/office/powerpoint/2010/main" val="423308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9927-91C2-E549-803F-E9BD6AD79E20}"/>
              </a:ext>
            </a:extLst>
          </p:cNvPr>
          <p:cNvSpPr>
            <a:spLocks noGrp="1"/>
          </p:cNvSpPr>
          <p:nvPr>
            <p:ph type="title"/>
          </p:nvPr>
        </p:nvSpPr>
        <p:spPr>
          <a:xfrm>
            <a:off x="1340453" y="1395345"/>
            <a:ext cx="6571343" cy="1049235"/>
          </a:xfrm>
        </p:spPr>
        <p:txBody>
          <a:bodyPr>
            <a:noAutofit/>
          </a:bodyPr>
          <a:lstStyle/>
          <a:p>
            <a:r>
              <a:rPr lang="en-US" sz="1400"/>
              <a:t>The following image shows the workspace area wherein a Pivot table Can be created </a:t>
            </a:r>
          </a:p>
        </p:txBody>
      </p:sp>
      <p:pic>
        <p:nvPicPr>
          <p:cNvPr id="4" name="Content Placeholder 3" descr="A screenshot of a cell phone&#10;&#10;Description automatically generated">
            <a:extLst>
              <a:ext uri="{FF2B5EF4-FFF2-40B4-BE49-F238E27FC236}">
                <a16:creationId xmlns:a16="http://schemas.microsoft.com/office/drawing/2014/main" id="{03C332F2-46DC-5D48-84D3-F9083B2D834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14812" y="2008739"/>
            <a:ext cx="6828698" cy="3545576"/>
          </a:xfrm>
          <a:prstGeom prst="rect">
            <a:avLst/>
          </a:prstGeom>
        </p:spPr>
      </p:pic>
      <p:sp>
        <p:nvSpPr>
          <p:cNvPr id="5" name="Rectangle 4">
            <a:extLst>
              <a:ext uri="{FF2B5EF4-FFF2-40B4-BE49-F238E27FC236}">
                <a16:creationId xmlns:a16="http://schemas.microsoft.com/office/drawing/2014/main" id="{37EE8AB5-E7A4-5448-9145-1B9941DEA154}"/>
              </a:ext>
            </a:extLst>
          </p:cNvPr>
          <p:cNvSpPr/>
          <p:nvPr/>
        </p:nvSpPr>
        <p:spPr>
          <a:xfrm>
            <a:off x="6388729" y="2595966"/>
            <a:ext cx="614680" cy="15367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5">
            <a:extLst>
              <a:ext uri="{FF2B5EF4-FFF2-40B4-BE49-F238E27FC236}">
                <a16:creationId xmlns:a16="http://schemas.microsoft.com/office/drawing/2014/main" id="{46F3909E-8E57-0244-A080-0A08B8A9F593}"/>
              </a:ext>
            </a:extLst>
          </p:cNvPr>
          <p:cNvSpPr/>
          <p:nvPr/>
        </p:nvSpPr>
        <p:spPr>
          <a:xfrm>
            <a:off x="7297116" y="2595966"/>
            <a:ext cx="614680" cy="14723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424328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2" name="Picture 7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4" name="Straight Connector 7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202852C-C294-7C40-88A1-D10AB0EDDD7F}"/>
              </a:ext>
            </a:extLst>
          </p:cNvPr>
          <p:cNvSpPr>
            <a:spLocks noGrp="1"/>
          </p:cNvSpPr>
          <p:nvPr>
            <p:ph type="title"/>
          </p:nvPr>
        </p:nvSpPr>
        <p:spPr>
          <a:xfrm>
            <a:off x="970772" y="1493795"/>
            <a:ext cx="7202456" cy="1049235"/>
          </a:xfrm>
        </p:spPr>
        <p:txBody>
          <a:bodyPr vert="horz" lIns="91440" tIns="45720" rIns="91440" bIns="45720" rtlCol="0" anchor="t">
            <a:normAutofit/>
          </a:bodyPr>
          <a:lstStyle/>
          <a:p>
            <a:pPr defTabSz="914400"/>
            <a:r>
              <a:rPr lang="en-US" sz="1400"/>
              <a:t>To create a Pivot , Pick up the “ Matrix Visual” and NOT the Table Visual. </a:t>
            </a:r>
          </a:p>
        </p:txBody>
      </p:sp>
      <p:pic>
        <p:nvPicPr>
          <p:cNvPr id="1025" name="Picture 11" descr="A close up of electronics&#10;&#10;Description automatically generated">
            <a:extLst>
              <a:ext uri="{FF2B5EF4-FFF2-40B4-BE49-F238E27FC236}">
                <a16:creationId xmlns:a16="http://schemas.microsoft.com/office/drawing/2014/main" id="{448D6BA3-85B4-244D-8F7E-B4AD7B4A1297}"/>
              </a:ext>
            </a:extLst>
          </p:cNvPr>
          <p:cNvPicPr>
            <a:picLocks noGrp="1" noChangeAspect="1" noChangeArrowheads="1"/>
          </p:cNvPicPr>
          <p:nvPr>
            <p:ph idx="1"/>
          </p:nvPr>
        </p:nvPicPr>
        <p:blipFill>
          <a:blip r:embed="rId3" r:link="rId4">
            <a:extLst>
              <a:ext uri="{28A0092B-C50C-407E-A947-70E740481C1C}">
                <a14:useLocalDpi xmlns:a14="http://schemas.microsoft.com/office/drawing/2010/main" val="0"/>
              </a:ext>
            </a:extLst>
          </a:blip>
          <a:stretch>
            <a:fillRect/>
          </a:stretch>
        </p:blipFill>
        <p:spPr bwMode="auto">
          <a:xfrm>
            <a:off x="3312691" y="2064019"/>
            <a:ext cx="3548187" cy="34506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6C52457D-22F5-B440-BD1D-F08664E8A3A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67509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CFF9AFA-6CEC-124F-959C-5BED5518D994}"/>
              </a:ext>
            </a:extLst>
          </p:cNvPr>
          <p:cNvSpPr>
            <a:spLocks noGrp="1"/>
          </p:cNvSpPr>
          <p:nvPr>
            <p:ph type="title"/>
          </p:nvPr>
        </p:nvSpPr>
        <p:spPr>
          <a:xfrm>
            <a:off x="970772" y="1322470"/>
            <a:ext cx="7202456" cy="1049235"/>
          </a:xfrm>
        </p:spPr>
        <p:txBody>
          <a:bodyPr vert="horz" lIns="91440" tIns="45720" rIns="91440" bIns="45720" rtlCol="0" anchor="t">
            <a:normAutofit/>
          </a:bodyPr>
          <a:lstStyle/>
          <a:p>
            <a:pPr defTabSz="914400"/>
            <a:r>
              <a:rPr lang="en-US" sz="1400"/>
              <a:t>If you click on Matrix it will be seen on the screen, then drag one of the corner of the matrix to look bigger in size. </a:t>
            </a:r>
            <a:br>
              <a:rPr lang="en-US" sz="1400"/>
            </a:br>
            <a:endParaRPr lang="en-US" sz="1400"/>
          </a:p>
        </p:txBody>
      </p:sp>
      <p:pic>
        <p:nvPicPr>
          <p:cNvPr id="4" name="Content Placeholder 3" descr="A screenshot of a cell phone&#10;&#10;Description automatically generated">
            <a:extLst>
              <a:ext uri="{FF2B5EF4-FFF2-40B4-BE49-F238E27FC236}">
                <a16:creationId xmlns:a16="http://schemas.microsoft.com/office/drawing/2014/main" id="{1D9359F9-3BD5-CD4C-A096-8C4B70F4AD68}"/>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8684" y="2015732"/>
            <a:ext cx="6730211" cy="3555909"/>
          </a:xfrm>
          <a:prstGeom prst="rect">
            <a:avLst/>
          </a:prstGeom>
        </p:spPr>
      </p:pic>
    </p:spTree>
    <p:extLst>
      <p:ext uri="{BB962C8B-B14F-4D97-AF65-F5344CB8AC3E}">
        <p14:creationId xmlns:p14="http://schemas.microsoft.com/office/powerpoint/2010/main" val="654110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3E2A79C-AC73-954E-B36D-19B5A5D2E3C0}"/>
              </a:ext>
            </a:extLst>
          </p:cNvPr>
          <p:cNvSpPr>
            <a:spLocks noGrp="1"/>
          </p:cNvSpPr>
          <p:nvPr>
            <p:ph type="title"/>
          </p:nvPr>
        </p:nvSpPr>
        <p:spPr>
          <a:xfrm>
            <a:off x="1090422" y="975939"/>
            <a:ext cx="7202456" cy="1049235"/>
          </a:xfrm>
        </p:spPr>
        <p:txBody>
          <a:bodyPr vert="horz" lIns="91440" tIns="45720" rIns="91440" bIns="45720" rtlCol="0" anchor="t">
            <a:normAutofit/>
          </a:bodyPr>
          <a:lstStyle/>
          <a:p>
            <a:pPr defTabSz="914400"/>
            <a:r>
              <a:rPr lang="en-US" sz="1300"/>
              <a:t>As soon as Matrix is created, you will get similar options like you do in excel that is you will be able to see Rows, columns and values. To insert the values into rows, columns you just need to drag your fields here the same way as you do it in a pivot. </a:t>
            </a:r>
            <a:br>
              <a:rPr lang="en-US" sz="1300"/>
            </a:br>
            <a:endParaRPr lang="en-US" sz="1300"/>
          </a:p>
        </p:txBody>
      </p:sp>
      <p:pic>
        <p:nvPicPr>
          <p:cNvPr id="4" name="Content Placeholder 3" descr="A screenshot of a cell phone&#10;&#10;Description automatically generated">
            <a:extLst>
              <a:ext uri="{FF2B5EF4-FFF2-40B4-BE49-F238E27FC236}">
                <a16:creationId xmlns:a16="http://schemas.microsoft.com/office/drawing/2014/main" id="{64C39607-8EB4-A749-A712-4CA7B36EC55E}"/>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897105" y="2026141"/>
            <a:ext cx="5349789" cy="3450613"/>
          </a:xfrm>
          <a:prstGeom prst="rect">
            <a:avLst/>
          </a:prstGeom>
        </p:spPr>
      </p:pic>
    </p:spTree>
    <p:extLst>
      <p:ext uri="{BB962C8B-B14F-4D97-AF65-F5344CB8AC3E}">
        <p14:creationId xmlns:p14="http://schemas.microsoft.com/office/powerpoint/2010/main" val="15803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CC573A3-7392-354E-9CA0-219342032EE5}"/>
              </a:ext>
            </a:extLst>
          </p:cNvPr>
          <p:cNvSpPr>
            <a:spLocks noGrp="1"/>
          </p:cNvSpPr>
          <p:nvPr>
            <p:ph type="title"/>
          </p:nvPr>
        </p:nvSpPr>
        <p:spPr>
          <a:xfrm>
            <a:off x="970772" y="625466"/>
            <a:ext cx="7202456" cy="1049235"/>
          </a:xfrm>
        </p:spPr>
        <p:txBody>
          <a:bodyPr vert="horz" lIns="91440" tIns="45720" rIns="91440" bIns="45720" rtlCol="0" anchor="t">
            <a:normAutofit fontScale="90000"/>
          </a:bodyPr>
          <a:lstStyle/>
          <a:p>
            <a:pPr lvl="0" defTabSz="914400"/>
            <a:r>
              <a:rPr lang="en-US" sz="1300"/>
              <a:t>Now you will start creating the pivot table of the following dataset that you have imported using the fields and dragging and dropping them to the relevant rows and columns. </a:t>
            </a:r>
            <a:br>
              <a:rPr lang="en-US" sz="1300"/>
            </a:br>
            <a:r>
              <a:rPr lang="en-US" sz="1300"/>
              <a:t> </a:t>
            </a:r>
            <a:br>
              <a:rPr lang="en-US" sz="1300"/>
            </a:br>
            <a:r>
              <a:rPr lang="en-US" sz="1300"/>
              <a:t>Now Click on Salesperson, to create the row as salesperson you can either the select the box next to salesperson or simply drag and drop the salesperson field into the area. Now you will be able to see that salesperson is added into the matrix area.</a:t>
            </a:r>
            <a:br>
              <a:rPr lang="en-US" sz="800"/>
            </a:br>
            <a:endParaRPr lang="en-US" sz="800"/>
          </a:p>
        </p:txBody>
      </p:sp>
      <p:pic>
        <p:nvPicPr>
          <p:cNvPr id="4" name="Content Placeholder 3" descr="A screenshot of a computer screen&#10;&#10;Description automatically generated">
            <a:extLst>
              <a:ext uri="{FF2B5EF4-FFF2-40B4-BE49-F238E27FC236}">
                <a16:creationId xmlns:a16="http://schemas.microsoft.com/office/drawing/2014/main" id="{4AFB9077-7FE1-9145-BCCB-2333C4AB0554}"/>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8683" y="2015732"/>
            <a:ext cx="6877445" cy="3450613"/>
          </a:xfrm>
          <a:prstGeom prst="rect">
            <a:avLst/>
          </a:prstGeom>
        </p:spPr>
      </p:pic>
      <p:sp>
        <p:nvSpPr>
          <p:cNvPr id="10" name="Rectangle 9">
            <a:extLst>
              <a:ext uri="{FF2B5EF4-FFF2-40B4-BE49-F238E27FC236}">
                <a16:creationId xmlns:a16="http://schemas.microsoft.com/office/drawing/2014/main" id="{AA902D05-9FD9-A14F-AE47-543A3921F802}"/>
              </a:ext>
            </a:extLst>
          </p:cNvPr>
          <p:cNvSpPr/>
          <p:nvPr/>
        </p:nvSpPr>
        <p:spPr>
          <a:xfrm>
            <a:off x="6248782" y="3552325"/>
            <a:ext cx="768985" cy="26479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BC046C74-8E57-8E45-9BB7-096450091E49}"/>
              </a:ext>
            </a:extLst>
          </p:cNvPr>
          <p:cNvSpPr/>
          <p:nvPr/>
        </p:nvSpPr>
        <p:spPr>
          <a:xfrm>
            <a:off x="7139935" y="4404733"/>
            <a:ext cx="768985" cy="15177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244021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41B5C95-B2F6-0A41-ABB8-966B42E9ABCF}"/>
              </a:ext>
            </a:extLst>
          </p:cNvPr>
          <p:cNvSpPr>
            <a:spLocks noGrp="1"/>
          </p:cNvSpPr>
          <p:nvPr>
            <p:ph type="title"/>
          </p:nvPr>
        </p:nvSpPr>
        <p:spPr>
          <a:xfrm>
            <a:off x="1008488" y="1035338"/>
            <a:ext cx="7202456" cy="1049235"/>
          </a:xfrm>
        </p:spPr>
        <p:txBody>
          <a:bodyPr vert="horz" lIns="91440" tIns="45720" rIns="91440" bIns="45720" rtlCol="0" anchor="t">
            <a:normAutofit/>
          </a:bodyPr>
          <a:lstStyle/>
          <a:p>
            <a:pPr defTabSz="914400"/>
            <a:r>
              <a:rPr lang="en-US" sz="1300">
                <a:latin typeface="+mn-lt"/>
              </a:rPr>
              <a:t>The next step is to drag the item that must be displayed on the column, in this case we will display the product into the column, For that click on Product and the drag into the columns box. No you can see that the column heading are defined by the product name that is bamboo coffee table and so on. </a:t>
            </a:r>
            <a:br>
              <a:rPr lang="en-US" sz="1300"/>
            </a:br>
            <a:endParaRPr lang="en-US" sz="1300"/>
          </a:p>
        </p:txBody>
      </p:sp>
      <p:pic>
        <p:nvPicPr>
          <p:cNvPr id="4" name="Content Placeholder 3" descr="A screenshot of a computer screen&#10;&#10;Description automatically generated">
            <a:extLst>
              <a:ext uri="{FF2B5EF4-FFF2-40B4-BE49-F238E27FC236}">
                <a16:creationId xmlns:a16="http://schemas.microsoft.com/office/drawing/2014/main" id="{CCA57731-360D-344B-879B-C88D2789F042}"/>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8684" y="2015732"/>
            <a:ext cx="7042065" cy="3450613"/>
          </a:xfrm>
          <a:prstGeom prst="rect">
            <a:avLst/>
          </a:prstGeom>
        </p:spPr>
      </p:pic>
      <p:sp>
        <p:nvSpPr>
          <p:cNvPr id="10" name="Rectangle 9">
            <a:extLst>
              <a:ext uri="{FF2B5EF4-FFF2-40B4-BE49-F238E27FC236}">
                <a16:creationId xmlns:a16="http://schemas.microsoft.com/office/drawing/2014/main" id="{7FB709C9-546E-EF46-85F1-723C30F0FC74}"/>
              </a:ext>
            </a:extLst>
          </p:cNvPr>
          <p:cNvSpPr/>
          <p:nvPr/>
        </p:nvSpPr>
        <p:spPr>
          <a:xfrm>
            <a:off x="6375040" y="3992754"/>
            <a:ext cx="831672" cy="15304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9F594293-FAB8-DE4E-BFF3-A22434BEF756}"/>
              </a:ext>
            </a:extLst>
          </p:cNvPr>
          <p:cNvSpPr/>
          <p:nvPr/>
        </p:nvSpPr>
        <p:spPr>
          <a:xfrm>
            <a:off x="7343684" y="4217213"/>
            <a:ext cx="655955" cy="15938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43645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328" y="1209576"/>
            <a:ext cx="6571343" cy="1049235"/>
          </a:xfrm>
        </p:spPr>
        <p:txBody>
          <a:bodyPr/>
          <a:lstStyle/>
          <a:p>
            <a:r>
              <a:rPr lang="en-US"/>
              <a:t>Table of Contents</a:t>
            </a:r>
          </a:p>
        </p:txBody>
      </p:sp>
      <p:sp>
        <p:nvSpPr>
          <p:cNvPr id="3" name="Content Placeholder 2"/>
          <p:cNvSpPr>
            <a:spLocks noGrp="1"/>
          </p:cNvSpPr>
          <p:nvPr>
            <p:ph idx="1"/>
          </p:nvPr>
        </p:nvSpPr>
        <p:spPr>
          <a:xfrm>
            <a:off x="1443490" y="1853755"/>
            <a:ext cx="6571343" cy="3450613"/>
          </a:xfrm>
        </p:spPr>
        <p:txBody>
          <a:bodyPr>
            <a:normAutofit fontScale="92500" lnSpcReduction="20000"/>
          </a:bodyPr>
          <a:lstStyle/>
          <a:p>
            <a:r>
              <a:rPr lang="en-US" sz="1800"/>
              <a:t>Objectives</a:t>
            </a:r>
          </a:p>
          <a:p>
            <a:r>
              <a:rPr lang="en-US" sz="1800"/>
              <a:t>Introduction</a:t>
            </a:r>
          </a:p>
          <a:p>
            <a:r>
              <a:rPr lang="en-US" sz="1800"/>
              <a:t>Literature Survey</a:t>
            </a:r>
          </a:p>
          <a:p>
            <a:r>
              <a:rPr lang="en-US" sz="1800"/>
              <a:t>Detail explanation of Pivot table in Power BI</a:t>
            </a:r>
          </a:p>
          <a:p>
            <a:r>
              <a:rPr lang="en-US" sz="1800"/>
              <a:t>Dashboard of </a:t>
            </a:r>
            <a:r>
              <a:rPr lang="en-US" sz="1800" err="1"/>
              <a:t>Covid</a:t>
            </a:r>
            <a:r>
              <a:rPr lang="en-US" sz="1800"/>
              <a:t>- 19 </a:t>
            </a:r>
          </a:p>
          <a:p>
            <a:r>
              <a:rPr lang="en-US" sz="1800"/>
              <a:t>Discussion</a:t>
            </a:r>
          </a:p>
          <a:p>
            <a:r>
              <a:rPr lang="en-US" sz="1800"/>
              <a:t>Conclusion</a:t>
            </a:r>
          </a:p>
          <a:p>
            <a:r>
              <a:rPr lang="en-US" sz="1800"/>
              <a:t>Web References</a:t>
            </a:r>
          </a:p>
          <a:p>
            <a:r>
              <a:rPr lang="en-US" sz="1800"/>
              <a:t>Q&amp;A</a:t>
            </a:r>
          </a:p>
          <a:p>
            <a:endParaRPr lang="en-US"/>
          </a:p>
        </p:txBody>
      </p:sp>
      <p:pic>
        <p:nvPicPr>
          <p:cNvPr id="4" name="Audio 3">
            <a:hlinkClick r:id="" action="ppaction://media"/>
            <a:extLst>
              <a:ext uri="{FF2B5EF4-FFF2-40B4-BE49-F238E27FC236}">
                <a16:creationId xmlns:a16="http://schemas.microsoft.com/office/drawing/2014/main" id="{2A247FA9-518C-4988-9F50-F79344CD46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07747618"/>
      </p:ext>
    </p:extLst>
  </p:cSld>
  <p:clrMapOvr>
    <a:masterClrMapping/>
  </p:clrMapOvr>
  <mc:AlternateContent xmlns:mc="http://schemas.openxmlformats.org/markup-compatibility/2006" xmlns:p14="http://schemas.microsoft.com/office/powerpoint/2010/main">
    <mc:Choice Requires="p14">
      <p:transition spd="slow" p14:dur="2000" advTm="1353"/>
    </mc:Choice>
    <mc:Fallback xmlns="">
      <p:transition spd="slow" advTm="1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4" name="Straight Connector 1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D39067B-4672-A544-8696-94D7C0F44E8D}"/>
              </a:ext>
            </a:extLst>
          </p:cNvPr>
          <p:cNvSpPr>
            <a:spLocks noGrp="1"/>
          </p:cNvSpPr>
          <p:nvPr>
            <p:ph type="title"/>
          </p:nvPr>
        </p:nvSpPr>
        <p:spPr>
          <a:xfrm>
            <a:off x="1088684" y="887776"/>
            <a:ext cx="7202456" cy="1244948"/>
          </a:xfrm>
        </p:spPr>
        <p:txBody>
          <a:bodyPr vert="horz" lIns="91440" tIns="45720" rIns="91440" bIns="45720" rtlCol="0" anchor="t">
            <a:normAutofit/>
          </a:bodyPr>
          <a:lstStyle/>
          <a:p>
            <a:pPr defTabSz="914400"/>
            <a:r>
              <a:rPr lang="en-US" sz="1000"/>
              <a:t>The next thing is to display the count In each of the cells , that is we need to display the number of bamboo coffee table sold by the salesperson Benson Meg. </a:t>
            </a:r>
            <a:br>
              <a:rPr lang="en-US" sz="1000"/>
            </a:br>
            <a:br>
              <a:rPr lang="en-US" sz="1000"/>
            </a:br>
            <a:r>
              <a:rPr lang="en-US" sz="1000"/>
              <a:t>To do that , look for no. of items and drag it and place in values box. Select the </a:t>
            </a:r>
            <a:r>
              <a:rPr lang="en-US" sz="1000" err="1"/>
              <a:t>No.of</a:t>
            </a:r>
            <a:r>
              <a:rPr lang="en-US" sz="1000"/>
              <a:t> item checkbox and drag it to the values section. Now you can see that we have inserted all the fields and this is how the pivot table looks like.</a:t>
            </a:r>
            <a:br>
              <a:rPr lang="en-US" sz="1000"/>
            </a:br>
            <a:endParaRPr lang="en-US" sz="1000"/>
          </a:p>
        </p:txBody>
      </p:sp>
      <p:pic>
        <p:nvPicPr>
          <p:cNvPr id="5" name="Content Placeholder 4" descr="A screenshot of a computer screen&#10;&#10;Description automatically generated">
            <a:extLst>
              <a:ext uri="{FF2B5EF4-FFF2-40B4-BE49-F238E27FC236}">
                <a16:creationId xmlns:a16="http://schemas.microsoft.com/office/drawing/2014/main" id="{BB48FCB6-D363-BE4F-BFA2-15E12CADBD19}"/>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36270" y="2018413"/>
            <a:ext cx="6107284" cy="3450613"/>
          </a:xfrm>
          <a:prstGeom prst="rect">
            <a:avLst/>
          </a:prstGeom>
        </p:spPr>
      </p:pic>
      <p:sp>
        <p:nvSpPr>
          <p:cNvPr id="11" name="Rectangle 10">
            <a:extLst>
              <a:ext uri="{FF2B5EF4-FFF2-40B4-BE49-F238E27FC236}">
                <a16:creationId xmlns:a16="http://schemas.microsoft.com/office/drawing/2014/main" id="{49E51530-A7A1-E047-BAD7-DBA3F0ECD083}"/>
              </a:ext>
            </a:extLst>
          </p:cNvPr>
          <p:cNvSpPr/>
          <p:nvPr/>
        </p:nvSpPr>
        <p:spPr>
          <a:xfrm>
            <a:off x="6212634" y="4196436"/>
            <a:ext cx="732790" cy="2825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Rectangle 12">
            <a:extLst>
              <a:ext uri="{FF2B5EF4-FFF2-40B4-BE49-F238E27FC236}">
                <a16:creationId xmlns:a16="http://schemas.microsoft.com/office/drawing/2014/main" id="{7806668B-7C24-5B44-8EA6-35E97CCB9C7F}"/>
              </a:ext>
            </a:extLst>
          </p:cNvPr>
          <p:cNvSpPr/>
          <p:nvPr/>
        </p:nvSpPr>
        <p:spPr>
          <a:xfrm>
            <a:off x="7010764" y="4136245"/>
            <a:ext cx="732790" cy="11623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580242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410F3D9-EEFE-B04F-804D-8CF7337CF95E}"/>
              </a:ext>
            </a:extLst>
          </p:cNvPr>
          <p:cNvSpPr>
            <a:spLocks noGrp="1"/>
          </p:cNvSpPr>
          <p:nvPr>
            <p:ph type="title"/>
          </p:nvPr>
        </p:nvSpPr>
        <p:spPr>
          <a:xfrm>
            <a:off x="1075523" y="1377478"/>
            <a:ext cx="7202456" cy="1049235"/>
          </a:xfrm>
        </p:spPr>
        <p:txBody>
          <a:bodyPr vert="horz" lIns="91440" tIns="45720" rIns="91440" bIns="45720" rtlCol="0" anchor="t">
            <a:normAutofit/>
          </a:bodyPr>
          <a:lstStyle/>
          <a:p>
            <a:pPr defTabSz="914400"/>
            <a:r>
              <a:rPr lang="en-US" sz="1300"/>
              <a:t>You can change the style of the table by going to visualizations and then under style select Values and then under style select the style . </a:t>
            </a:r>
          </a:p>
        </p:txBody>
      </p:sp>
      <p:pic>
        <p:nvPicPr>
          <p:cNvPr id="4" name="Content Placeholder 3" descr="A screenshot of a computer&#10;&#10;Description automatically generated">
            <a:extLst>
              <a:ext uri="{FF2B5EF4-FFF2-40B4-BE49-F238E27FC236}">
                <a16:creationId xmlns:a16="http://schemas.microsoft.com/office/drawing/2014/main" id="{FDA056EE-43EE-5D49-837C-01A6C1F9AD39}"/>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9006" y="2026141"/>
            <a:ext cx="6161812" cy="3450613"/>
          </a:xfrm>
          <a:prstGeom prst="rect">
            <a:avLst/>
          </a:prstGeom>
        </p:spPr>
      </p:pic>
      <p:sp>
        <p:nvSpPr>
          <p:cNvPr id="10" name="Rectangle 9">
            <a:extLst>
              <a:ext uri="{FF2B5EF4-FFF2-40B4-BE49-F238E27FC236}">
                <a16:creationId xmlns:a16="http://schemas.microsoft.com/office/drawing/2014/main" id="{0D8F31D3-80C4-3845-97D0-D9D38267024F}"/>
              </a:ext>
            </a:extLst>
          </p:cNvPr>
          <p:cNvSpPr/>
          <p:nvPr/>
        </p:nvSpPr>
        <p:spPr>
          <a:xfrm>
            <a:off x="6213423" y="3685949"/>
            <a:ext cx="692150" cy="30226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37398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9B3611B-5FD1-D649-9863-C72ABB2DF8C9}"/>
              </a:ext>
            </a:extLst>
          </p:cNvPr>
          <p:cNvSpPr>
            <a:spLocks noGrp="1"/>
          </p:cNvSpPr>
          <p:nvPr>
            <p:ph type="title"/>
          </p:nvPr>
        </p:nvSpPr>
        <p:spPr>
          <a:xfrm>
            <a:off x="1088684" y="442291"/>
            <a:ext cx="7202456" cy="1049235"/>
          </a:xfrm>
        </p:spPr>
        <p:txBody>
          <a:bodyPr vert="horz" lIns="91440" tIns="45720" rIns="91440" bIns="45720" rtlCol="0" anchor="t">
            <a:normAutofit fontScale="90000"/>
          </a:bodyPr>
          <a:lstStyle/>
          <a:p>
            <a:pPr defTabSz="914400"/>
            <a:r>
              <a:rPr lang="en-US" sz="800"/>
              <a:t> </a:t>
            </a:r>
            <a:br>
              <a:rPr lang="en-US" sz="800">
                <a:latin typeface="+mn-lt"/>
                <a:cs typeface="Times New Roman" panose="02020603050405020304" pitchFamily="18" charset="0"/>
              </a:rPr>
            </a:br>
            <a:r>
              <a:rPr lang="en-US" sz="1200">
                <a:latin typeface="+mn-lt"/>
                <a:cs typeface="Times New Roman" panose="02020603050405020304" pitchFamily="18" charset="0"/>
              </a:rPr>
              <a:t>Now in order to apply the filters you can also do that since the option for filter is available, you can do so by checking and unchecking the checkboxes that are available there. </a:t>
            </a:r>
            <a:br>
              <a:rPr lang="en-US" sz="1200">
                <a:latin typeface="+mn-lt"/>
                <a:cs typeface="Times New Roman" panose="02020603050405020304" pitchFamily="18" charset="0"/>
              </a:rPr>
            </a:br>
            <a:br>
              <a:rPr lang="en-US" sz="1200">
                <a:latin typeface="+mn-lt"/>
                <a:cs typeface="Times New Roman" panose="02020603050405020304" pitchFamily="18" charset="0"/>
              </a:rPr>
            </a:br>
            <a:r>
              <a:rPr lang="en-US" sz="1200">
                <a:latin typeface="+mn-lt"/>
                <a:cs typeface="Times New Roman" panose="02020603050405020304" pitchFamily="18" charset="0"/>
              </a:rPr>
              <a:t>For example if we want to display only two items like Bamboo coffee Table and Bamboo End table then check the checkbox of that and that two products will be only displayed. Thus you can see that in the output. </a:t>
            </a:r>
            <a:br>
              <a:rPr lang="en-US" sz="800">
                <a:latin typeface="+mn-lt"/>
                <a:cs typeface="Times New Roman" panose="02020603050405020304" pitchFamily="18" charset="0"/>
              </a:rPr>
            </a:br>
            <a:endParaRPr lang="en-US" sz="800">
              <a:latin typeface="+mn-lt"/>
              <a:cs typeface="Times New Roman" panose="02020603050405020304" pitchFamily="18" charset="0"/>
            </a:endParaRPr>
          </a:p>
        </p:txBody>
      </p:sp>
      <p:pic>
        <p:nvPicPr>
          <p:cNvPr id="4" name="Content Placeholder 3" descr="A screenshot of a cell phone&#10;&#10;Description automatically generated">
            <a:extLst>
              <a:ext uri="{FF2B5EF4-FFF2-40B4-BE49-F238E27FC236}">
                <a16:creationId xmlns:a16="http://schemas.microsoft.com/office/drawing/2014/main" id="{10A4907F-81E4-F448-93BD-698562451003}"/>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49899" y="2012811"/>
            <a:ext cx="6480026" cy="3450613"/>
          </a:xfrm>
          <a:prstGeom prst="rect">
            <a:avLst/>
          </a:prstGeom>
        </p:spPr>
      </p:pic>
      <p:sp>
        <p:nvSpPr>
          <p:cNvPr id="10" name="Rectangle 9">
            <a:extLst>
              <a:ext uri="{FF2B5EF4-FFF2-40B4-BE49-F238E27FC236}">
                <a16:creationId xmlns:a16="http://schemas.microsoft.com/office/drawing/2014/main" id="{90E5DD7A-E44D-F94D-A935-7AA772FD43D8}"/>
              </a:ext>
            </a:extLst>
          </p:cNvPr>
          <p:cNvSpPr/>
          <p:nvPr/>
        </p:nvSpPr>
        <p:spPr>
          <a:xfrm>
            <a:off x="5459283" y="3081337"/>
            <a:ext cx="778510" cy="111947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956219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3744B2-B6E2-5B46-8D60-CF75949B9E32}"/>
              </a:ext>
            </a:extLst>
          </p:cNvPr>
          <p:cNvSpPr>
            <a:spLocks noGrp="1"/>
          </p:cNvSpPr>
          <p:nvPr>
            <p:ph idx="1"/>
          </p:nvPr>
        </p:nvSpPr>
        <p:spPr>
          <a:xfrm>
            <a:off x="1088684" y="2015734"/>
            <a:ext cx="3121916" cy="3450613"/>
          </a:xfrm>
        </p:spPr>
        <p:txBody>
          <a:bodyPr>
            <a:normAutofit/>
          </a:bodyPr>
          <a:lstStyle/>
          <a:p>
            <a:pPr algn="just">
              <a:lnSpc>
                <a:spcPct val="110000"/>
              </a:lnSpc>
            </a:pPr>
            <a:r>
              <a:rPr lang="en-US" sz="1700"/>
              <a:t>The filter option in pivot table also provides us other option to display the data. For example you can also display the item that start with C. This can be done as follows:</a:t>
            </a:r>
          </a:p>
          <a:p>
            <a:pPr algn="just">
              <a:lnSpc>
                <a:spcPct val="110000"/>
              </a:lnSpc>
            </a:pPr>
            <a:r>
              <a:rPr lang="en-US" sz="1700"/>
              <a:t>Firstly expand the Product filter option.</a:t>
            </a:r>
          </a:p>
        </p:txBody>
      </p:sp>
      <p:pic>
        <p:nvPicPr>
          <p:cNvPr id="4" name="Picture 3" descr="A screenshot of a cell phone&#10;&#10;Description automatically generated">
            <a:extLst>
              <a:ext uri="{FF2B5EF4-FFF2-40B4-BE49-F238E27FC236}">
                <a16:creationId xmlns:a16="http://schemas.microsoft.com/office/drawing/2014/main" id="{3FB95040-9425-804E-AB0E-C5F08232F28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65320" y="2147834"/>
            <a:ext cx="4406702" cy="2849880"/>
          </a:xfrm>
          <a:prstGeom prst="rect">
            <a:avLst/>
          </a:prstGeom>
        </p:spPr>
      </p:pic>
      <p:sp>
        <p:nvSpPr>
          <p:cNvPr id="5" name="Rectangle 4">
            <a:extLst>
              <a:ext uri="{FF2B5EF4-FFF2-40B4-BE49-F238E27FC236}">
                <a16:creationId xmlns:a16="http://schemas.microsoft.com/office/drawing/2014/main" id="{A39747EA-6EF9-E04B-98A2-E10FAAF8711F}"/>
              </a:ext>
            </a:extLst>
          </p:cNvPr>
          <p:cNvSpPr/>
          <p:nvPr/>
        </p:nvSpPr>
        <p:spPr>
          <a:xfrm flipH="1">
            <a:off x="8122920" y="3779519"/>
            <a:ext cx="129540" cy="16764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251528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9B169755-B8A8-0B47-8700-9F125E2D01DD}"/>
              </a:ext>
            </a:extLst>
          </p:cNvPr>
          <p:cNvSpPr>
            <a:spLocks noGrp="1"/>
          </p:cNvSpPr>
          <p:nvPr>
            <p:ph idx="1"/>
          </p:nvPr>
        </p:nvSpPr>
        <p:spPr>
          <a:xfrm>
            <a:off x="1088685" y="2015732"/>
            <a:ext cx="3129159" cy="3450613"/>
          </a:xfrm>
        </p:spPr>
        <p:txBody>
          <a:bodyPr>
            <a:normAutofit/>
          </a:bodyPr>
          <a:lstStyle/>
          <a:p>
            <a:r>
              <a:rPr lang="en-US"/>
              <a:t>In the filter type initially it is selected as Basic Filtering, change to advanced filtering. </a:t>
            </a:r>
          </a:p>
          <a:p>
            <a:endParaRPr lang="en-US"/>
          </a:p>
        </p:txBody>
      </p:sp>
      <p:pic>
        <p:nvPicPr>
          <p:cNvPr id="5" name="Picture 4" descr="A screenshot of a cell phone&#10;&#10;Description automatically generated">
            <a:extLst>
              <a:ext uri="{FF2B5EF4-FFF2-40B4-BE49-F238E27FC236}">
                <a16:creationId xmlns:a16="http://schemas.microsoft.com/office/drawing/2014/main" id="{D9C3E458-3468-8742-8F3D-715F973525D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70808" y="2094272"/>
            <a:ext cx="4420792" cy="2752048"/>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A12DD25-1490-AF4E-ABD3-E4682F89FEB4}"/>
              </a:ext>
            </a:extLst>
          </p:cNvPr>
          <p:cNvSpPr/>
          <p:nvPr/>
        </p:nvSpPr>
        <p:spPr>
          <a:xfrm>
            <a:off x="7194550" y="3329326"/>
            <a:ext cx="698500" cy="28194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714260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0D65C9-5065-A54D-BC96-80B4AAA2EB78}"/>
              </a:ext>
            </a:extLst>
          </p:cNvPr>
          <p:cNvSpPr>
            <a:spLocks noGrp="1"/>
          </p:cNvSpPr>
          <p:nvPr>
            <p:ph idx="1"/>
          </p:nvPr>
        </p:nvSpPr>
        <p:spPr>
          <a:xfrm>
            <a:off x="1088684" y="2015734"/>
            <a:ext cx="3121916" cy="3450613"/>
          </a:xfrm>
        </p:spPr>
        <p:txBody>
          <a:bodyPr>
            <a:normAutofit/>
          </a:bodyPr>
          <a:lstStyle/>
          <a:p>
            <a:r>
              <a:rPr lang="en-US"/>
              <a:t>Under the “show items when the value”, we want to display the item to start with C, for that we need to select starts with from the drop down menu and write “C”.</a:t>
            </a:r>
          </a:p>
          <a:p>
            <a:endParaRPr lang="en-US"/>
          </a:p>
        </p:txBody>
      </p:sp>
      <p:pic>
        <p:nvPicPr>
          <p:cNvPr id="4" name="Picture 3" descr="A screenshot of a cell phone&#10;&#10;Description automatically generated">
            <a:extLst>
              <a:ext uri="{FF2B5EF4-FFF2-40B4-BE49-F238E27FC236}">
                <a16:creationId xmlns:a16="http://schemas.microsoft.com/office/drawing/2014/main" id="{574406B5-6B23-B244-8E67-B43A7CF9AE6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10600" y="2015733"/>
            <a:ext cx="4933400" cy="3080049"/>
          </a:xfrm>
          <a:prstGeom prst="rect">
            <a:avLst/>
          </a:prstGeom>
        </p:spPr>
      </p:pic>
      <p:sp>
        <p:nvSpPr>
          <p:cNvPr id="5" name="Rectangle 4">
            <a:extLst>
              <a:ext uri="{FF2B5EF4-FFF2-40B4-BE49-F238E27FC236}">
                <a16:creationId xmlns:a16="http://schemas.microsoft.com/office/drawing/2014/main" id="{D7AA7D64-321D-BD4A-8600-0783F1941398}"/>
              </a:ext>
            </a:extLst>
          </p:cNvPr>
          <p:cNvSpPr/>
          <p:nvPr/>
        </p:nvSpPr>
        <p:spPr>
          <a:xfrm>
            <a:off x="7153095" y="3568176"/>
            <a:ext cx="690880" cy="71310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831636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9ACD0B-A3ED-6340-86CC-C1336C2E0DE0}"/>
              </a:ext>
            </a:extLst>
          </p:cNvPr>
          <p:cNvSpPr>
            <a:spLocks noGrp="1"/>
          </p:cNvSpPr>
          <p:nvPr>
            <p:ph idx="1"/>
          </p:nvPr>
        </p:nvSpPr>
        <p:spPr/>
        <p:txBody>
          <a:bodyPr/>
          <a:lstStyle/>
          <a:p>
            <a:r>
              <a:rPr lang="en-US"/>
              <a:t>After this is done, click on Apply Filter. The Output will consists of the item name that start with C. </a:t>
            </a:r>
          </a:p>
          <a:p>
            <a:endParaRPr lang="en-US"/>
          </a:p>
        </p:txBody>
      </p:sp>
      <p:pic>
        <p:nvPicPr>
          <p:cNvPr id="4" name="Picture 3" descr="A screenshot of a computer&#10;&#10;Description automatically generated">
            <a:extLst>
              <a:ext uri="{FF2B5EF4-FFF2-40B4-BE49-F238E27FC236}">
                <a16:creationId xmlns:a16="http://schemas.microsoft.com/office/drawing/2014/main" id="{8FD768E9-3081-144F-B5F1-3CC1C37042F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84704" y="2880122"/>
            <a:ext cx="4553711" cy="2426684"/>
          </a:xfrm>
          <a:prstGeom prst="rect">
            <a:avLst/>
          </a:prstGeom>
        </p:spPr>
      </p:pic>
      <p:sp>
        <p:nvSpPr>
          <p:cNvPr id="5" name="Rectangle 4">
            <a:extLst>
              <a:ext uri="{FF2B5EF4-FFF2-40B4-BE49-F238E27FC236}">
                <a16:creationId xmlns:a16="http://schemas.microsoft.com/office/drawing/2014/main" id="{0337333E-E9AB-EC44-91CF-C7609677C476}"/>
              </a:ext>
            </a:extLst>
          </p:cNvPr>
          <p:cNvSpPr/>
          <p:nvPr/>
        </p:nvSpPr>
        <p:spPr>
          <a:xfrm>
            <a:off x="5665915" y="4561713"/>
            <a:ext cx="274955" cy="14859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779928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4740-EC24-8F43-A37F-3FE7DA402C7D}"/>
              </a:ext>
            </a:extLst>
          </p:cNvPr>
          <p:cNvSpPr>
            <a:spLocks noGrp="1"/>
          </p:cNvSpPr>
          <p:nvPr>
            <p:ph type="title"/>
          </p:nvPr>
        </p:nvSpPr>
        <p:spPr>
          <a:xfrm>
            <a:off x="1348879" y="1491116"/>
            <a:ext cx="4695082" cy="1049235"/>
          </a:xfrm>
        </p:spPr>
        <p:txBody>
          <a:bodyPr>
            <a:normAutofit/>
          </a:bodyPr>
          <a:lstStyle/>
          <a:p>
            <a:r>
              <a:rPr lang="en-US" sz="1600" b="1" u="sng"/>
              <a:t>MANIPULATING A PIVOT TABLE</a:t>
            </a:r>
            <a:br>
              <a:rPr lang="en-US"/>
            </a:br>
            <a:endParaRPr lang="en-US"/>
          </a:p>
        </p:txBody>
      </p:sp>
      <p:sp>
        <p:nvSpPr>
          <p:cNvPr id="3" name="Content Placeholder 2">
            <a:extLst>
              <a:ext uri="{FF2B5EF4-FFF2-40B4-BE49-F238E27FC236}">
                <a16:creationId xmlns:a16="http://schemas.microsoft.com/office/drawing/2014/main" id="{DE540AE7-7755-C642-93E1-D6ABFADE5CB1}"/>
              </a:ext>
            </a:extLst>
          </p:cNvPr>
          <p:cNvSpPr>
            <a:spLocks noGrp="1"/>
          </p:cNvSpPr>
          <p:nvPr>
            <p:ph idx="1"/>
          </p:nvPr>
        </p:nvSpPr>
        <p:spPr>
          <a:xfrm>
            <a:off x="1088684" y="2015734"/>
            <a:ext cx="3121916" cy="3450613"/>
          </a:xfrm>
        </p:spPr>
        <p:txBody>
          <a:bodyPr>
            <a:normAutofit/>
          </a:bodyPr>
          <a:lstStyle/>
          <a:p>
            <a:pPr lvl="0"/>
            <a:r>
              <a:rPr lang="en-US"/>
              <a:t>In this example we will show the manipulation of the pivot table that is shown earlier.</a:t>
            </a:r>
          </a:p>
          <a:p>
            <a:r>
              <a:rPr lang="en-US"/>
              <a:t>The pivot table is found in this manipulating tab.</a:t>
            </a:r>
          </a:p>
          <a:p>
            <a:endParaRPr lang="en-US"/>
          </a:p>
        </p:txBody>
      </p:sp>
      <p:pic>
        <p:nvPicPr>
          <p:cNvPr id="4" name="Picture 3" descr="A screenshot of a computer&#10;&#10;Description automatically generated">
            <a:extLst>
              <a:ext uri="{FF2B5EF4-FFF2-40B4-BE49-F238E27FC236}">
                <a16:creationId xmlns:a16="http://schemas.microsoft.com/office/drawing/2014/main" id="{35087312-2D1B-3542-96E9-A1091E24A6E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70808" y="2148468"/>
            <a:ext cx="4394772" cy="2634264"/>
          </a:xfrm>
          <a:prstGeom prst="rect">
            <a:avLst/>
          </a:prstGeom>
          <a:solidFill>
            <a:sysClr val="windowText" lastClr="000000"/>
          </a:solidFill>
        </p:spPr>
      </p:pic>
      <p:sp>
        <p:nvSpPr>
          <p:cNvPr id="5" name="Rectangle 4">
            <a:extLst>
              <a:ext uri="{FF2B5EF4-FFF2-40B4-BE49-F238E27FC236}">
                <a16:creationId xmlns:a16="http://schemas.microsoft.com/office/drawing/2014/main" id="{EA1D66A2-2C4D-634E-B2F6-9B6B6069480F}"/>
              </a:ext>
            </a:extLst>
          </p:cNvPr>
          <p:cNvSpPr/>
          <p:nvPr/>
        </p:nvSpPr>
        <p:spPr>
          <a:xfrm>
            <a:off x="5274310" y="4603662"/>
            <a:ext cx="424180" cy="17907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56443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78FD436-29D1-EC4C-8D25-8122AEC103D6}"/>
              </a:ext>
            </a:extLst>
          </p:cNvPr>
          <p:cNvSpPr>
            <a:spLocks noGrp="1"/>
          </p:cNvSpPr>
          <p:nvPr>
            <p:ph type="title"/>
          </p:nvPr>
        </p:nvSpPr>
        <p:spPr>
          <a:xfrm>
            <a:off x="1088684" y="804519"/>
            <a:ext cx="7202456" cy="1049235"/>
          </a:xfrm>
        </p:spPr>
        <p:txBody>
          <a:bodyPr vert="horz" lIns="91440" tIns="45720" rIns="91440" bIns="45720" rtlCol="0" anchor="t">
            <a:normAutofit/>
          </a:bodyPr>
          <a:lstStyle/>
          <a:p>
            <a:pPr defTabSz="914400"/>
            <a:r>
              <a:rPr lang="en-US" sz="1500"/>
              <a:t>At this point of time the pivot table relates the salesperson to product , we want to change the display to customer and salesperson. </a:t>
            </a:r>
            <a:br>
              <a:rPr lang="en-US" sz="1500"/>
            </a:br>
            <a:endParaRPr lang="en-US" sz="1500"/>
          </a:p>
        </p:txBody>
      </p:sp>
      <p:pic>
        <p:nvPicPr>
          <p:cNvPr id="4" name="Content Placeholder 3" descr="A screenshot of a computer&#10;&#10;Description automatically generated">
            <a:extLst>
              <a:ext uri="{FF2B5EF4-FFF2-40B4-BE49-F238E27FC236}">
                <a16:creationId xmlns:a16="http://schemas.microsoft.com/office/drawing/2014/main" id="{E00AD24A-FF7F-654B-BAC5-4B14A6DCEAE5}"/>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8684" y="2012812"/>
            <a:ext cx="6850984" cy="3453534"/>
          </a:xfrm>
          <a:prstGeom prst="rect">
            <a:avLst/>
          </a:prstGeom>
        </p:spPr>
      </p:pic>
      <p:sp>
        <p:nvSpPr>
          <p:cNvPr id="5" name="TextBox 4">
            <a:extLst>
              <a:ext uri="{FF2B5EF4-FFF2-40B4-BE49-F238E27FC236}">
                <a16:creationId xmlns:a16="http://schemas.microsoft.com/office/drawing/2014/main" id="{DA46DBAA-13D2-7B42-8B8B-FD27BAC1653D}"/>
              </a:ext>
            </a:extLst>
          </p:cNvPr>
          <p:cNvSpPr txBox="1"/>
          <p:nvPr/>
        </p:nvSpPr>
        <p:spPr>
          <a:xfrm>
            <a:off x="1893504" y="5407150"/>
            <a:ext cx="5352427" cy="646331"/>
          </a:xfrm>
          <a:prstGeom prst="rect">
            <a:avLst/>
          </a:prstGeom>
          <a:noFill/>
        </p:spPr>
        <p:txBody>
          <a:bodyPr wrap="none" rtlCol="0">
            <a:spAutoFit/>
          </a:bodyPr>
          <a:lstStyle/>
          <a:p>
            <a:r>
              <a:rPr lang="en-US" b="1"/>
              <a:t>Table 1: Display relates Salesperson and Product</a:t>
            </a:r>
            <a:endParaRPr lang="en-US" i="1"/>
          </a:p>
          <a:p>
            <a:endParaRPr lang="en-US"/>
          </a:p>
        </p:txBody>
      </p:sp>
    </p:spTree>
    <p:extLst>
      <p:ext uri="{BB962C8B-B14F-4D97-AF65-F5344CB8AC3E}">
        <p14:creationId xmlns:p14="http://schemas.microsoft.com/office/powerpoint/2010/main" val="3940943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E060728-B379-4341-AB68-19732803F66E}"/>
              </a:ext>
            </a:extLst>
          </p:cNvPr>
          <p:cNvSpPr>
            <a:spLocks noGrp="1"/>
          </p:cNvSpPr>
          <p:nvPr>
            <p:ph type="title"/>
          </p:nvPr>
        </p:nvSpPr>
        <p:spPr>
          <a:xfrm>
            <a:off x="1047112" y="1172120"/>
            <a:ext cx="7202456" cy="1049235"/>
          </a:xfrm>
        </p:spPr>
        <p:txBody>
          <a:bodyPr vert="horz" lIns="91440" tIns="45720" rIns="91440" bIns="45720" rtlCol="0" anchor="t">
            <a:normAutofit/>
          </a:bodyPr>
          <a:lstStyle/>
          <a:p>
            <a:pPr defTabSz="914400"/>
            <a:r>
              <a:rPr lang="en-US" sz="1400"/>
              <a:t>To change the display to customer and salesperson, this can be done by changing the fields that are in the column and the fields that are in the rows.</a:t>
            </a:r>
          </a:p>
        </p:txBody>
      </p:sp>
      <p:pic>
        <p:nvPicPr>
          <p:cNvPr id="4" name="Content Placeholder 3" descr="A screenshot of a computer&#10;&#10;Description automatically generated">
            <a:extLst>
              <a:ext uri="{FF2B5EF4-FFF2-40B4-BE49-F238E27FC236}">
                <a16:creationId xmlns:a16="http://schemas.microsoft.com/office/drawing/2014/main" id="{AF80B83E-3665-2942-952E-063E207CFD0A}"/>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47112" y="2064019"/>
            <a:ext cx="7049775" cy="3450613"/>
          </a:xfrm>
          <a:prstGeom prst="rect">
            <a:avLst/>
          </a:prstGeom>
        </p:spPr>
      </p:pic>
      <p:sp>
        <p:nvSpPr>
          <p:cNvPr id="10" name="Rectangle 9">
            <a:extLst>
              <a:ext uri="{FF2B5EF4-FFF2-40B4-BE49-F238E27FC236}">
                <a16:creationId xmlns:a16="http://schemas.microsoft.com/office/drawing/2014/main" id="{42A24C20-B400-FE40-8FC5-9B858C26C712}"/>
              </a:ext>
            </a:extLst>
          </p:cNvPr>
          <p:cNvSpPr/>
          <p:nvPr/>
        </p:nvSpPr>
        <p:spPr>
          <a:xfrm>
            <a:off x="6475296" y="3929571"/>
            <a:ext cx="862206" cy="2857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23AF635E-5018-FD49-96F6-168D528884BA}"/>
              </a:ext>
            </a:extLst>
          </p:cNvPr>
          <p:cNvSpPr/>
          <p:nvPr/>
        </p:nvSpPr>
        <p:spPr>
          <a:xfrm>
            <a:off x="7471317" y="3712642"/>
            <a:ext cx="535259" cy="13453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TextBox 4">
            <a:extLst>
              <a:ext uri="{FF2B5EF4-FFF2-40B4-BE49-F238E27FC236}">
                <a16:creationId xmlns:a16="http://schemas.microsoft.com/office/drawing/2014/main" id="{70AD5301-63F8-724E-BCC2-51D83B76BD07}"/>
              </a:ext>
            </a:extLst>
          </p:cNvPr>
          <p:cNvSpPr txBox="1"/>
          <p:nvPr/>
        </p:nvSpPr>
        <p:spPr>
          <a:xfrm>
            <a:off x="1579894" y="5495796"/>
            <a:ext cx="6220036" cy="646331"/>
          </a:xfrm>
          <a:prstGeom prst="rect">
            <a:avLst/>
          </a:prstGeom>
          <a:noFill/>
        </p:spPr>
        <p:txBody>
          <a:bodyPr wrap="none" rtlCol="0">
            <a:spAutoFit/>
          </a:bodyPr>
          <a:lstStyle/>
          <a:p>
            <a:r>
              <a:rPr lang="en-US" b="1"/>
              <a:t>Table 2: Table showing Display customer and salesperson</a:t>
            </a:r>
            <a:endParaRPr lang="en-US" i="1"/>
          </a:p>
          <a:p>
            <a:endParaRPr lang="en-US"/>
          </a:p>
        </p:txBody>
      </p:sp>
    </p:spTree>
    <p:extLst>
      <p:ext uri="{BB962C8B-B14F-4D97-AF65-F5344CB8AC3E}">
        <p14:creationId xmlns:p14="http://schemas.microsoft.com/office/powerpoint/2010/main" val="660210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8684" y="804519"/>
            <a:ext cx="7202456" cy="1049235"/>
          </a:xfrm>
        </p:spPr>
        <p:txBody>
          <a:bodyPr>
            <a:normAutofit/>
          </a:bodyPr>
          <a:lstStyle/>
          <a:p>
            <a:r>
              <a:rPr lang="en-US"/>
              <a:t>Objectives</a:t>
            </a:r>
          </a:p>
        </p:txBody>
      </p:sp>
      <p:graphicFrame>
        <p:nvGraphicFramePr>
          <p:cNvPr id="5" name="Content Placeholder 2">
            <a:extLst>
              <a:ext uri="{FF2B5EF4-FFF2-40B4-BE49-F238E27FC236}">
                <a16:creationId xmlns:a16="http://schemas.microsoft.com/office/drawing/2014/main" id="{42D28D17-F60D-40AF-B115-30C25A82072D}"/>
              </a:ext>
            </a:extLst>
          </p:cNvPr>
          <p:cNvGraphicFramePr>
            <a:graphicFrameLocks noGrp="1"/>
          </p:cNvGraphicFramePr>
          <p:nvPr>
            <p:ph idx="1"/>
            <p:extLst>
              <p:ext uri="{D42A27DB-BD31-4B8C-83A1-F6EECF244321}">
                <p14:modId xmlns:p14="http://schemas.microsoft.com/office/powerpoint/2010/main" val="3287001259"/>
              </p:ext>
            </p:extLst>
          </p:nvPr>
        </p:nvGraphicFramePr>
        <p:xfrm>
          <a:off x="1088231" y="2340435"/>
          <a:ext cx="7203281" cy="33244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58FE3788-B218-450D-B418-CBE03AAC5BD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399516506"/>
      </p:ext>
    </p:extLst>
  </p:cSld>
  <p:clrMapOvr>
    <a:masterClrMapping/>
  </p:clrMapOvr>
  <mc:AlternateContent xmlns:mc="http://schemas.openxmlformats.org/markup-compatibility/2006" xmlns:p14="http://schemas.microsoft.com/office/powerpoint/2010/main">
    <mc:Choice Requires="p14">
      <p:transition spd="slow" p14:dur="2000" advTm="1719"/>
    </mc:Choice>
    <mc:Fallback xmlns="">
      <p:transition spd="slow" advTm="1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8D08C3B-BF82-EB4C-8B52-12E54F6CD3E7}"/>
              </a:ext>
            </a:extLst>
          </p:cNvPr>
          <p:cNvSpPr>
            <a:spLocks noGrp="1"/>
          </p:cNvSpPr>
          <p:nvPr>
            <p:ph type="title"/>
          </p:nvPr>
        </p:nvSpPr>
        <p:spPr>
          <a:xfrm>
            <a:off x="1088684" y="1001484"/>
            <a:ext cx="7202456" cy="1049235"/>
          </a:xfrm>
        </p:spPr>
        <p:txBody>
          <a:bodyPr vert="horz" lIns="91440" tIns="45720" rIns="91440" bIns="45720" rtlCol="0" anchor="t">
            <a:normAutofit/>
          </a:bodyPr>
          <a:lstStyle/>
          <a:p>
            <a:pPr defTabSz="914400"/>
            <a:r>
              <a:rPr lang="en-US" sz="1400"/>
              <a:t>Now you will change the table to display customer and region , at this point we are displaying customer and salesperson , in order to display customer and region , this can be done by changing the fields of Rows to region and rest everything else stays the same. </a:t>
            </a:r>
          </a:p>
        </p:txBody>
      </p:sp>
      <p:pic>
        <p:nvPicPr>
          <p:cNvPr id="4" name="Content Placeholder 3" descr="A screenshot of a computer&#10;&#10;Description automatically generated">
            <a:extLst>
              <a:ext uri="{FF2B5EF4-FFF2-40B4-BE49-F238E27FC236}">
                <a16:creationId xmlns:a16="http://schemas.microsoft.com/office/drawing/2014/main" id="{029FA683-03F1-4A43-B2A4-E5883EFE68D6}"/>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3761" y="1938144"/>
            <a:ext cx="7202455" cy="3683283"/>
          </a:xfrm>
          <a:prstGeom prst="rect">
            <a:avLst/>
          </a:prstGeom>
        </p:spPr>
      </p:pic>
      <p:sp>
        <p:nvSpPr>
          <p:cNvPr id="10" name="Rectangle 9">
            <a:extLst>
              <a:ext uri="{FF2B5EF4-FFF2-40B4-BE49-F238E27FC236}">
                <a16:creationId xmlns:a16="http://schemas.microsoft.com/office/drawing/2014/main" id="{A4A55043-AEF5-564B-ACDE-2A76634B259C}"/>
              </a:ext>
            </a:extLst>
          </p:cNvPr>
          <p:cNvSpPr/>
          <p:nvPr/>
        </p:nvSpPr>
        <p:spPr>
          <a:xfrm>
            <a:off x="6482380" y="3693560"/>
            <a:ext cx="863642" cy="2453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Rectangle 11">
            <a:extLst>
              <a:ext uri="{FF2B5EF4-FFF2-40B4-BE49-F238E27FC236}">
                <a16:creationId xmlns:a16="http://schemas.microsoft.com/office/drawing/2014/main" id="{FB1A89D6-1402-8C4D-B884-B651961DDD79}"/>
              </a:ext>
            </a:extLst>
          </p:cNvPr>
          <p:cNvSpPr/>
          <p:nvPr/>
        </p:nvSpPr>
        <p:spPr>
          <a:xfrm>
            <a:off x="7350735" y="4399811"/>
            <a:ext cx="863642" cy="1095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a:extLst>
              <a:ext uri="{FF2B5EF4-FFF2-40B4-BE49-F238E27FC236}">
                <a16:creationId xmlns:a16="http://schemas.microsoft.com/office/drawing/2014/main" id="{D69F3791-19FB-D244-9D0B-0AA445A73546}"/>
              </a:ext>
            </a:extLst>
          </p:cNvPr>
          <p:cNvSpPr/>
          <p:nvPr/>
        </p:nvSpPr>
        <p:spPr>
          <a:xfrm>
            <a:off x="1562292" y="5622394"/>
            <a:ext cx="5338759" cy="369332"/>
          </a:xfrm>
          <a:prstGeom prst="rect">
            <a:avLst/>
          </a:prstGeom>
        </p:spPr>
        <p:txBody>
          <a:bodyPr wrap="square">
            <a:spAutoFit/>
          </a:bodyPr>
          <a:lstStyle/>
          <a:p>
            <a:pPr algn="ctr">
              <a:spcAft>
                <a:spcPts val="1000"/>
              </a:spcAft>
            </a:pPr>
            <a:r>
              <a:rPr lang="en-US" b="1">
                <a:latin typeface="Calibri" panose="020F0502020204030204" pitchFamily="34" charset="0"/>
                <a:ea typeface="Calibri" panose="020F0502020204030204" pitchFamily="34" charset="0"/>
                <a:cs typeface="Times New Roman" panose="02020603050405020304" pitchFamily="18" charset="0"/>
              </a:rPr>
              <a:t>Table 3: Table showing Display Customer and Region</a:t>
            </a:r>
            <a:endParaRPr lang="en-US" b="1" i="1">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6413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50347-F9EF-7545-9A03-BC538E330ADA}"/>
              </a:ext>
            </a:extLst>
          </p:cNvPr>
          <p:cNvSpPr>
            <a:spLocks noGrp="1"/>
          </p:cNvSpPr>
          <p:nvPr>
            <p:ph type="title"/>
          </p:nvPr>
        </p:nvSpPr>
        <p:spPr>
          <a:xfrm>
            <a:off x="1454331" y="1335167"/>
            <a:ext cx="6571343" cy="1049235"/>
          </a:xfrm>
        </p:spPr>
        <p:txBody>
          <a:bodyPr>
            <a:normAutofit/>
          </a:bodyPr>
          <a:lstStyle/>
          <a:p>
            <a:r>
              <a:rPr lang="en-US" sz="1400"/>
              <a:t>In the next example we want to display two fields in a row, there will be three fields in the table </a:t>
            </a:r>
          </a:p>
        </p:txBody>
      </p:sp>
      <p:pic>
        <p:nvPicPr>
          <p:cNvPr id="4" name="Content Placeholder 3" descr="A screenshot of a computer&#10;&#10;Description automatically generated">
            <a:extLst>
              <a:ext uri="{FF2B5EF4-FFF2-40B4-BE49-F238E27FC236}">
                <a16:creationId xmlns:a16="http://schemas.microsoft.com/office/drawing/2014/main" id="{907BA7A9-BD7E-8140-9B01-6E738C422BA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4331" y="1950720"/>
            <a:ext cx="6662058" cy="3257007"/>
          </a:xfrm>
          <a:prstGeom prst="rect">
            <a:avLst/>
          </a:prstGeom>
        </p:spPr>
      </p:pic>
      <p:sp>
        <p:nvSpPr>
          <p:cNvPr id="5" name="TextBox 4">
            <a:extLst>
              <a:ext uri="{FF2B5EF4-FFF2-40B4-BE49-F238E27FC236}">
                <a16:creationId xmlns:a16="http://schemas.microsoft.com/office/drawing/2014/main" id="{512F3042-8A5E-5A4A-804E-DE1D19EEDA51}"/>
              </a:ext>
            </a:extLst>
          </p:cNvPr>
          <p:cNvSpPr txBox="1"/>
          <p:nvPr/>
        </p:nvSpPr>
        <p:spPr>
          <a:xfrm>
            <a:off x="1602377" y="5207727"/>
            <a:ext cx="7109703" cy="615553"/>
          </a:xfrm>
          <a:prstGeom prst="rect">
            <a:avLst/>
          </a:prstGeom>
          <a:noFill/>
        </p:spPr>
        <p:txBody>
          <a:bodyPr wrap="square" rtlCol="0">
            <a:spAutoFit/>
          </a:bodyPr>
          <a:lstStyle/>
          <a:p>
            <a:r>
              <a:rPr lang="en-US" sz="1600" b="1"/>
              <a:t>Table 4: Table showing Display to Customer , Product and Region</a:t>
            </a:r>
            <a:endParaRPr lang="en-US" sz="1600" i="1"/>
          </a:p>
          <a:p>
            <a:endParaRPr lang="en-US"/>
          </a:p>
        </p:txBody>
      </p:sp>
      <p:sp>
        <p:nvSpPr>
          <p:cNvPr id="6" name="Rectangle 5">
            <a:extLst>
              <a:ext uri="{FF2B5EF4-FFF2-40B4-BE49-F238E27FC236}">
                <a16:creationId xmlns:a16="http://schemas.microsoft.com/office/drawing/2014/main" id="{F739DFD1-3783-1C4F-A5DB-73329711A326}"/>
              </a:ext>
            </a:extLst>
          </p:cNvPr>
          <p:cNvSpPr/>
          <p:nvPr/>
        </p:nvSpPr>
        <p:spPr>
          <a:xfrm>
            <a:off x="6432324" y="3429000"/>
            <a:ext cx="830625" cy="33274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4157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DE85ADD-C724-7E4A-AA95-659AAB2AE016}"/>
              </a:ext>
            </a:extLst>
          </p:cNvPr>
          <p:cNvSpPr>
            <a:spLocks noGrp="1"/>
          </p:cNvSpPr>
          <p:nvPr>
            <p:ph type="title"/>
          </p:nvPr>
        </p:nvSpPr>
        <p:spPr>
          <a:xfrm>
            <a:off x="1088684" y="960243"/>
            <a:ext cx="7202456" cy="1049235"/>
          </a:xfrm>
        </p:spPr>
        <p:txBody>
          <a:bodyPr vert="horz" lIns="91440" tIns="45720" rIns="91440" bIns="45720" rtlCol="0" anchor="t">
            <a:normAutofit/>
          </a:bodyPr>
          <a:lstStyle/>
          <a:p>
            <a:pPr defTabSz="914400"/>
            <a:r>
              <a:rPr lang="en-US" sz="1300"/>
              <a:t>you can also </a:t>
            </a:r>
            <a:r>
              <a:rPr lang="en-US" sz="1300" b="1" u="sng"/>
              <a:t>reorder the fields </a:t>
            </a:r>
            <a:r>
              <a:rPr lang="en-US" sz="1300"/>
              <a:t>such as place the customer in the row box and drag and put the product in the column box, you can see the order of display has changed. The table divides the customer into regions and products that are sold. </a:t>
            </a:r>
            <a:br>
              <a:rPr lang="en-US" sz="1300"/>
            </a:br>
            <a:endParaRPr lang="en-US" sz="1300"/>
          </a:p>
        </p:txBody>
      </p:sp>
      <p:pic>
        <p:nvPicPr>
          <p:cNvPr id="4" name="Content Placeholder 3" descr="A screenshot of a computer&#10;&#10;Description automatically generated">
            <a:extLst>
              <a:ext uri="{FF2B5EF4-FFF2-40B4-BE49-F238E27FC236}">
                <a16:creationId xmlns:a16="http://schemas.microsoft.com/office/drawing/2014/main" id="{DA20B4C5-579F-3644-8808-1EA8BC95948D}"/>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34618" y="2012811"/>
            <a:ext cx="6510588" cy="3450613"/>
          </a:xfrm>
          <a:prstGeom prst="rect">
            <a:avLst/>
          </a:prstGeom>
        </p:spPr>
      </p:pic>
      <p:sp>
        <p:nvSpPr>
          <p:cNvPr id="10" name="Rectangle 9">
            <a:extLst>
              <a:ext uri="{FF2B5EF4-FFF2-40B4-BE49-F238E27FC236}">
                <a16:creationId xmlns:a16="http://schemas.microsoft.com/office/drawing/2014/main" id="{5E9CC64A-20DD-4144-8D50-EAC2C839DD62}"/>
              </a:ext>
            </a:extLst>
          </p:cNvPr>
          <p:cNvSpPr/>
          <p:nvPr/>
        </p:nvSpPr>
        <p:spPr>
          <a:xfrm>
            <a:off x="6298292" y="3566185"/>
            <a:ext cx="834028" cy="66618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495793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C137D6A-8C02-BF44-8011-505AEAD67142}"/>
              </a:ext>
            </a:extLst>
          </p:cNvPr>
          <p:cNvSpPr>
            <a:spLocks noGrp="1"/>
          </p:cNvSpPr>
          <p:nvPr>
            <p:ph type="title"/>
          </p:nvPr>
        </p:nvSpPr>
        <p:spPr>
          <a:xfrm>
            <a:off x="970772" y="729587"/>
            <a:ext cx="7202456" cy="1359180"/>
          </a:xfrm>
        </p:spPr>
        <p:txBody>
          <a:bodyPr vert="horz" lIns="91440" tIns="45720" rIns="91440" bIns="45720" rtlCol="0" anchor="t">
            <a:normAutofit/>
          </a:bodyPr>
          <a:lstStyle/>
          <a:p>
            <a:pPr defTabSz="914400"/>
            <a:r>
              <a:rPr lang="en-US" sz="1400"/>
              <a:t>Now if we don’t want to see the subtotals or in other words hide the subtotals there is a way to hide that and that is done as follows :</a:t>
            </a:r>
            <a:br>
              <a:rPr lang="en-US" sz="1400"/>
            </a:br>
            <a:br>
              <a:rPr lang="en-US" sz="1400"/>
            </a:br>
            <a:r>
              <a:rPr lang="en-US" sz="1400"/>
              <a:t>1. click on the format button first and from there it gives the option of subtotals.</a:t>
            </a:r>
            <a:br>
              <a:rPr lang="en-US" sz="1300"/>
            </a:br>
            <a:endParaRPr lang="en-US" sz="1300"/>
          </a:p>
        </p:txBody>
      </p:sp>
      <p:pic>
        <p:nvPicPr>
          <p:cNvPr id="4" name="Content Placeholder 3" descr="A screenshot of a computer&#10;&#10;Description automatically generated">
            <a:extLst>
              <a:ext uri="{FF2B5EF4-FFF2-40B4-BE49-F238E27FC236}">
                <a16:creationId xmlns:a16="http://schemas.microsoft.com/office/drawing/2014/main" id="{29ABB658-9610-AF40-9CD5-E10A3E892181}"/>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94375" y="2026141"/>
            <a:ext cx="5799352" cy="3450613"/>
          </a:xfrm>
          <a:prstGeom prst="rect">
            <a:avLst/>
          </a:prstGeom>
        </p:spPr>
      </p:pic>
      <p:sp>
        <p:nvSpPr>
          <p:cNvPr id="10" name="Rectangle 9">
            <a:extLst>
              <a:ext uri="{FF2B5EF4-FFF2-40B4-BE49-F238E27FC236}">
                <a16:creationId xmlns:a16="http://schemas.microsoft.com/office/drawing/2014/main" id="{766FD3FF-835A-5241-81CA-97124EC95A7A}"/>
              </a:ext>
            </a:extLst>
          </p:cNvPr>
          <p:cNvSpPr/>
          <p:nvPr/>
        </p:nvSpPr>
        <p:spPr>
          <a:xfrm>
            <a:off x="6393770" y="3200626"/>
            <a:ext cx="170815"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4241583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6F1F569-9358-594A-958D-F9746F1F061D}"/>
              </a:ext>
            </a:extLst>
          </p:cNvPr>
          <p:cNvSpPr>
            <a:spLocks noGrp="1"/>
          </p:cNvSpPr>
          <p:nvPr>
            <p:ph type="title"/>
          </p:nvPr>
        </p:nvSpPr>
        <p:spPr>
          <a:xfrm>
            <a:off x="1090422" y="1466305"/>
            <a:ext cx="7202456" cy="1049235"/>
          </a:xfrm>
        </p:spPr>
        <p:txBody>
          <a:bodyPr vert="horz" lIns="91440" tIns="45720" rIns="91440" bIns="45720" rtlCol="0" anchor="t">
            <a:normAutofit/>
          </a:bodyPr>
          <a:lstStyle/>
          <a:p>
            <a:pPr defTabSz="914400"/>
            <a:r>
              <a:rPr lang="en-US" sz="1400"/>
              <a:t>2. In that there would be an option of subtotals , expand that option .</a:t>
            </a:r>
            <a:br>
              <a:rPr lang="en-US" sz="2200"/>
            </a:br>
            <a:endParaRPr lang="en-US" sz="2200"/>
          </a:p>
        </p:txBody>
      </p:sp>
      <p:pic>
        <p:nvPicPr>
          <p:cNvPr id="4" name="Content Placeholder 3" descr="A screenshot of a computer&#10;&#10;Description automatically generated">
            <a:extLst>
              <a:ext uri="{FF2B5EF4-FFF2-40B4-BE49-F238E27FC236}">
                <a16:creationId xmlns:a16="http://schemas.microsoft.com/office/drawing/2014/main" id="{252A137B-0C84-A649-B5DD-134767739C10}"/>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72158" y="2207321"/>
            <a:ext cx="6273843" cy="3450613"/>
          </a:xfrm>
          <a:prstGeom prst="rect">
            <a:avLst/>
          </a:prstGeom>
        </p:spPr>
      </p:pic>
      <p:sp>
        <p:nvSpPr>
          <p:cNvPr id="10" name="Rectangle 9">
            <a:extLst>
              <a:ext uri="{FF2B5EF4-FFF2-40B4-BE49-F238E27FC236}">
                <a16:creationId xmlns:a16="http://schemas.microsoft.com/office/drawing/2014/main" id="{E12D173D-09F3-314B-9677-659CEC48FD2B}"/>
              </a:ext>
            </a:extLst>
          </p:cNvPr>
          <p:cNvSpPr/>
          <p:nvPr/>
        </p:nvSpPr>
        <p:spPr>
          <a:xfrm>
            <a:off x="6393634" y="4175987"/>
            <a:ext cx="763270" cy="160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721311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ECA048D-5769-2448-9F04-CBD6F0134163}"/>
              </a:ext>
            </a:extLst>
          </p:cNvPr>
          <p:cNvSpPr>
            <a:spLocks noGrp="1"/>
          </p:cNvSpPr>
          <p:nvPr>
            <p:ph type="title"/>
          </p:nvPr>
        </p:nvSpPr>
        <p:spPr>
          <a:xfrm>
            <a:off x="1093607" y="1278460"/>
            <a:ext cx="7202456" cy="1049235"/>
          </a:xfrm>
        </p:spPr>
        <p:txBody>
          <a:bodyPr vert="horz" lIns="91440" tIns="45720" rIns="91440" bIns="45720" rtlCol="0" anchor="t">
            <a:normAutofit/>
          </a:bodyPr>
          <a:lstStyle/>
          <a:p>
            <a:pPr defTabSz="914400"/>
            <a:r>
              <a:rPr lang="en-US" sz="1500"/>
              <a:t>3. </a:t>
            </a:r>
            <a:r>
              <a:rPr lang="en-US" sz="1400"/>
              <a:t>Now you can see that the row subtotal is on , click on the slider and turn it off, once It is turned off the subtotals will not be shown.</a:t>
            </a:r>
            <a:br>
              <a:rPr lang="en-US" sz="1500"/>
            </a:br>
            <a:endParaRPr lang="en-US" sz="1500"/>
          </a:p>
        </p:txBody>
      </p:sp>
      <p:pic>
        <p:nvPicPr>
          <p:cNvPr id="4" name="Content Placeholder 3" descr="A screenshot of a computer&#10;&#10;Description automatically generated">
            <a:extLst>
              <a:ext uri="{FF2B5EF4-FFF2-40B4-BE49-F238E27FC236}">
                <a16:creationId xmlns:a16="http://schemas.microsoft.com/office/drawing/2014/main" id="{FE48080D-170A-DB4A-9D5D-C40FAB9EC105}"/>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84536" y="1934851"/>
            <a:ext cx="5610752" cy="3450613"/>
          </a:xfrm>
          <a:prstGeom prst="rect">
            <a:avLst/>
          </a:prstGeom>
        </p:spPr>
      </p:pic>
    </p:spTree>
    <p:extLst>
      <p:ext uri="{BB962C8B-B14F-4D97-AF65-F5344CB8AC3E}">
        <p14:creationId xmlns:p14="http://schemas.microsoft.com/office/powerpoint/2010/main" val="1291123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7" name="Rectangle 79">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8" name="Picture 81">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9" name="Straight Connector 8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5">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69A13FE-2233-0640-9F86-FF480EA0A110}"/>
              </a:ext>
            </a:extLst>
          </p:cNvPr>
          <p:cNvSpPr>
            <a:spLocks noGrp="1"/>
          </p:cNvSpPr>
          <p:nvPr>
            <p:ph type="title"/>
          </p:nvPr>
        </p:nvSpPr>
        <p:spPr>
          <a:xfrm>
            <a:off x="1088684" y="159819"/>
            <a:ext cx="7638066" cy="1693936"/>
          </a:xfrm>
        </p:spPr>
        <p:txBody>
          <a:bodyPr vert="horz" lIns="91440" tIns="45720" rIns="91440" bIns="45720" rtlCol="0" anchor="t">
            <a:normAutofit fontScale="90000"/>
          </a:bodyPr>
          <a:lstStyle/>
          <a:p>
            <a:pPr defTabSz="914400"/>
            <a:r>
              <a:rPr lang="en-US" sz="1200" u="sng"/>
              <a:t>READABILITY ISSUES: </a:t>
            </a:r>
            <a:br>
              <a:rPr lang="en-US" sz="1200"/>
            </a:br>
            <a:r>
              <a:rPr lang="en-US" sz="1200"/>
              <a:t> </a:t>
            </a:r>
            <a:br>
              <a:rPr lang="en-US" sz="1200"/>
            </a:br>
            <a:r>
              <a:rPr lang="en-US" sz="1200"/>
              <a:t>Sometimes there is a better way to recreate the table that is as shown, that is the display is not good in that case we need to interchange to make it good. In this example we will remove some fields and replace the fields with some another field. </a:t>
            </a:r>
            <a:br>
              <a:rPr lang="en-US" sz="1200"/>
            </a:br>
            <a:r>
              <a:rPr lang="en-US" sz="1200"/>
              <a:t> </a:t>
            </a:r>
            <a:br>
              <a:rPr lang="en-US" sz="1200"/>
            </a:br>
            <a:r>
              <a:rPr lang="en-US" sz="1200"/>
              <a:t>For that you will drag the field named Region and place it in column and drag salesperson and keep it in Rows and no. of item as value , therefore for analysis of data this factor of readability must be kept in mind for easy and proper understanding. This will let us analyze the data in easy and convenient form. </a:t>
            </a:r>
            <a:br>
              <a:rPr lang="en-US" sz="800"/>
            </a:br>
            <a:endParaRPr lang="en-US" sz="800"/>
          </a:p>
        </p:txBody>
      </p:sp>
      <p:pic>
        <p:nvPicPr>
          <p:cNvPr id="4" name="Content Placeholder 3" descr="A screenshot of a computer&#10;&#10;Description automatically generated">
            <a:extLst>
              <a:ext uri="{FF2B5EF4-FFF2-40B4-BE49-F238E27FC236}">
                <a16:creationId xmlns:a16="http://schemas.microsoft.com/office/drawing/2014/main" id="{8DE91625-003C-7B48-BAD5-D1A0C2ABA6DB}"/>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8684" y="2015732"/>
            <a:ext cx="7291836" cy="3781386"/>
          </a:xfrm>
          <a:prstGeom prst="rect">
            <a:avLst/>
          </a:prstGeom>
        </p:spPr>
      </p:pic>
    </p:spTree>
    <p:extLst>
      <p:ext uri="{BB962C8B-B14F-4D97-AF65-F5344CB8AC3E}">
        <p14:creationId xmlns:p14="http://schemas.microsoft.com/office/powerpoint/2010/main" val="3983197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4A4D8-F0B4-E843-86E7-5F5E10F83C19}"/>
              </a:ext>
            </a:extLst>
          </p:cNvPr>
          <p:cNvSpPr>
            <a:spLocks noGrp="1"/>
          </p:cNvSpPr>
          <p:nvPr>
            <p:ph type="title"/>
          </p:nvPr>
        </p:nvSpPr>
        <p:spPr>
          <a:xfrm>
            <a:off x="1332174" y="1491116"/>
            <a:ext cx="7202456" cy="1049235"/>
          </a:xfrm>
        </p:spPr>
        <p:txBody>
          <a:bodyPr>
            <a:normAutofit/>
          </a:bodyPr>
          <a:lstStyle/>
          <a:p>
            <a:r>
              <a:rPr lang="en-US" sz="1800"/>
              <a:t>DRILL DOWN INTO DATA :</a:t>
            </a:r>
            <a:br>
              <a:rPr lang="en-US"/>
            </a:br>
            <a:endParaRPr lang="en-US"/>
          </a:p>
        </p:txBody>
      </p:sp>
      <p:sp>
        <p:nvSpPr>
          <p:cNvPr id="3" name="Content Placeholder 2">
            <a:extLst>
              <a:ext uri="{FF2B5EF4-FFF2-40B4-BE49-F238E27FC236}">
                <a16:creationId xmlns:a16="http://schemas.microsoft.com/office/drawing/2014/main" id="{679E4CFD-5DD5-8142-A124-F1DE976BD78A}"/>
              </a:ext>
            </a:extLst>
          </p:cNvPr>
          <p:cNvSpPr>
            <a:spLocks noGrp="1"/>
          </p:cNvSpPr>
          <p:nvPr>
            <p:ph idx="1"/>
          </p:nvPr>
        </p:nvSpPr>
        <p:spPr>
          <a:xfrm>
            <a:off x="1088684" y="2015734"/>
            <a:ext cx="3121916" cy="3450613"/>
          </a:xfrm>
        </p:spPr>
        <p:txBody>
          <a:bodyPr>
            <a:normAutofit/>
          </a:bodyPr>
          <a:lstStyle/>
          <a:p>
            <a:pPr>
              <a:lnSpc>
                <a:spcPct val="110000"/>
              </a:lnSpc>
            </a:pPr>
            <a:r>
              <a:rPr lang="en-US" sz="1400"/>
              <a:t>Drill down into data feature is extensively used in data analytics.  </a:t>
            </a:r>
          </a:p>
          <a:p>
            <a:pPr>
              <a:lnSpc>
                <a:spcPct val="110000"/>
              </a:lnSpc>
            </a:pPr>
            <a:r>
              <a:rPr lang="en-US" sz="1400"/>
              <a:t>In this example we will be selecting an entry and we want to get an additional information about that particular entry that was selected , For example where 128 units have been sold by Norman, Rita to get an additional information of this units we will right click and click on show data as point , this will expand the table.</a:t>
            </a:r>
          </a:p>
          <a:p>
            <a:pPr>
              <a:lnSpc>
                <a:spcPct val="110000"/>
              </a:lnSpc>
            </a:pPr>
            <a:endParaRPr lang="en-US" sz="1400"/>
          </a:p>
        </p:txBody>
      </p:sp>
      <p:pic>
        <p:nvPicPr>
          <p:cNvPr id="4" name="Picture 3" descr="A screenshot of a computer&#10;&#10;Description automatically generated">
            <a:extLst>
              <a:ext uri="{FF2B5EF4-FFF2-40B4-BE49-F238E27FC236}">
                <a16:creationId xmlns:a16="http://schemas.microsoft.com/office/drawing/2014/main" id="{DA2ECE82-737E-CA4A-AAAE-7EA3DE60A07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301412" y="2174033"/>
            <a:ext cx="4842588" cy="3051110"/>
          </a:xfrm>
          <a:prstGeom prst="rect">
            <a:avLst/>
          </a:prstGeom>
        </p:spPr>
      </p:pic>
    </p:spTree>
    <p:extLst>
      <p:ext uri="{BB962C8B-B14F-4D97-AF65-F5344CB8AC3E}">
        <p14:creationId xmlns:p14="http://schemas.microsoft.com/office/powerpoint/2010/main" val="181408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chemeClr val="bg1"/>
          </a:solidFill>
          <a:ln w="22225">
            <a:solidFill>
              <a:srgbClr val="C8A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3231954C-DA92-F34E-9E9C-225200BE9ABF}"/>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2600" y="985584"/>
            <a:ext cx="8178799" cy="4886832"/>
          </a:xfrm>
          <a:prstGeom prst="rect">
            <a:avLst/>
          </a:prstGeom>
        </p:spPr>
      </p:pic>
    </p:spTree>
    <p:extLst>
      <p:ext uri="{BB962C8B-B14F-4D97-AF65-F5344CB8AC3E}">
        <p14:creationId xmlns:p14="http://schemas.microsoft.com/office/powerpoint/2010/main" val="4157352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E758-BC0A-6A44-8223-88A3DC8FB909}"/>
              </a:ext>
            </a:extLst>
          </p:cNvPr>
          <p:cNvSpPr>
            <a:spLocks noGrp="1"/>
          </p:cNvSpPr>
          <p:nvPr>
            <p:ph type="title"/>
          </p:nvPr>
        </p:nvSpPr>
        <p:spPr>
          <a:xfrm>
            <a:off x="1332174" y="1299041"/>
            <a:ext cx="7202456" cy="1049235"/>
          </a:xfrm>
        </p:spPr>
        <p:txBody>
          <a:bodyPr>
            <a:normAutofit/>
          </a:bodyPr>
          <a:lstStyle/>
          <a:p>
            <a:r>
              <a:rPr lang="en-US" sz="2400"/>
              <a:t>STEP 2: </a:t>
            </a:r>
            <a:r>
              <a:rPr lang="en-US" sz="2400" b="1"/>
              <a:t>Formatting Features </a:t>
            </a:r>
            <a:endParaRPr lang="en-US" sz="2400"/>
          </a:p>
        </p:txBody>
      </p:sp>
      <p:sp>
        <p:nvSpPr>
          <p:cNvPr id="3" name="Content Placeholder 2">
            <a:extLst>
              <a:ext uri="{FF2B5EF4-FFF2-40B4-BE49-F238E27FC236}">
                <a16:creationId xmlns:a16="http://schemas.microsoft.com/office/drawing/2014/main" id="{4200DA39-5D85-2146-940B-2C061E9841D0}"/>
              </a:ext>
            </a:extLst>
          </p:cNvPr>
          <p:cNvSpPr>
            <a:spLocks noGrp="1"/>
          </p:cNvSpPr>
          <p:nvPr>
            <p:ph idx="1"/>
          </p:nvPr>
        </p:nvSpPr>
        <p:spPr>
          <a:xfrm>
            <a:off x="1088684" y="2015734"/>
            <a:ext cx="3121916" cy="3450613"/>
          </a:xfrm>
        </p:spPr>
        <p:txBody>
          <a:bodyPr>
            <a:normAutofit/>
          </a:bodyPr>
          <a:lstStyle/>
          <a:p>
            <a:pPr marL="0" indent="0">
              <a:lnSpc>
                <a:spcPct val="110000"/>
              </a:lnSpc>
              <a:buNone/>
            </a:pPr>
            <a:r>
              <a:rPr lang="en-US" sz="1400" b="1"/>
              <a:t>2.1 Creating a Tabular/ Classic View: </a:t>
            </a:r>
            <a:endParaRPr lang="en-US" sz="1400"/>
          </a:p>
          <a:p>
            <a:pPr algn="just">
              <a:lnSpc>
                <a:spcPct val="110000"/>
              </a:lnSpc>
            </a:pPr>
            <a:r>
              <a:rPr lang="en-US" sz="1400"/>
              <a:t>Tabular/ Classic View allows each field in rows to occupy a separate column. Here is how a tabular view looks in a pivot table .</a:t>
            </a:r>
          </a:p>
          <a:p>
            <a:pPr algn="just">
              <a:lnSpc>
                <a:spcPct val="110000"/>
              </a:lnSpc>
            </a:pPr>
            <a:r>
              <a:rPr lang="en-US" sz="1400"/>
              <a:t>Years and region are placed in columns occupying different columns.</a:t>
            </a:r>
          </a:p>
          <a:p>
            <a:pPr>
              <a:lnSpc>
                <a:spcPct val="110000"/>
              </a:lnSpc>
            </a:pPr>
            <a:endParaRPr lang="en-US" sz="1400"/>
          </a:p>
        </p:txBody>
      </p:sp>
      <p:pic>
        <p:nvPicPr>
          <p:cNvPr id="2049" name="Picture 62" descr="A screenshot of a cell phone&#10;&#10;Description automatically generated">
            <a:extLst>
              <a:ext uri="{FF2B5EF4-FFF2-40B4-BE49-F238E27FC236}">
                <a16:creationId xmlns:a16="http://schemas.microsoft.com/office/drawing/2014/main" id="{F1175FF6-C544-3849-BE4B-22CB5C9F698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5329864" y="2015734"/>
            <a:ext cx="2202220" cy="34506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AFE21F2E-5916-D14B-828C-231D179819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1067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3046595"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FF4D18-4270-4C9D-AF01-047FB84DBCE7}"/>
              </a:ext>
            </a:extLst>
          </p:cNvPr>
          <p:cNvSpPr>
            <a:spLocks noGrp="1"/>
          </p:cNvSpPr>
          <p:nvPr>
            <p:ph type="title"/>
          </p:nvPr>
        </p:nvSpPr>
        <p:spPr>
          <a:xfrm>
            <a:off x="637262" y="1240076"/>
            <a:ext cx="2045860" cy="4584527"/>
          </a:xfrm>
        </p:spPr>
        <p:txBody>
          <a:bodyPr>
            <a:normAutofit/>
          </a:bodyPr>
          <a:lstStyle/>
          <a:p>
            <a:r>
              <a:rPr lang="en-US" sz="1800">
                <a:solidFill>
                  <a:srgbClr val="FFFFFF"/>
                </a:solidFill>
              </a:rPr>
              <a:t>Introduction</a:t>
            </a:r>
          </a:p>
        </p:txBody>
      </p:sp>
      <p:sp>
        <p:nvSpPr>
          <p:cNvPr id="7" name="Content Placeholder 2">
            <a:extLst>
              <a:ext uri="{FF2B5EF4-FFF2-40B4-BE49-F238E27FC236}">
                <a16:creationId xmlns:a16="http://schemas.microsoft.com/office/drawing/2014/main" id="{F0084B49-FB0D-4463-8F9F-D03373B8AB40}"/>
              </a:ext>
            </a:extLst>
          </p:cNvPr>
          <p:cNvSpPr>
            <a:spLocks noGrp="1"/>
          </p:cNvSpPr>
          <p:nvPr>
            <p:ph idx="1"/>
          </p:nvPr>
        </p:nvSpPr>
        <p:spPr>
          <a:xfrm>
            <a:off x="3529195" y="1240077"/>
            <a:ext cx="4526120" cy="4916465"/>
          </a:xfrm>
        </p:spPr>
        <p:txBody>
          <a:bodyPr anchor="t">
            <a:normAutofit/>
          </a:bodyPr>
          <a:lstStyle/>
          <a:p>
            <a:pPr marL="0" indent="0" algn="just">
              <a:lnSpc>
                <a:spcPct val="110000"/>
              </a:lnSpc>
              <a:buNone/>
            </a:pPr>
            <a:r>
              <a:rPr lang="en-US" sz="1900"/>
              <a:t>In this Presentation we will be demonstrating a powerful tool called as pivot table in Power BI, this explains how to create pivot table in Power BI using the following dataset. In this will have a look on the process of creating a Pivot Table in Power BI in 4 steps: </a:t>
            </a:r>
          </a:p>
          <a:p>
            <a:pPr lvl="0">
              <a:lnSpc>
                <a:spcPct val="110000"/>
              </a:lnSpc>
            </a:pPr>
            <a:r>
              <a:rPr lang="en-US" sz="1900"/>
              <a:t>How to Create a Pivot Table in Power BI</a:t>
            </a:r>
          </a:p>
          <a:p>
            <a:pPr lvl="0">
              <a:lnSpc>
                <a:spcPct val="110000"/>
              </a:lnSpc>
            </a:pPr>
            <a:r>
              <a:rPr lang="en-US" sz="1900"/>
              <a:t>How to format your (Power BI) Pivot Table – Similar to Excel</a:t>
            </a:r>
          </a:p>
          <a:p>
            <a:pPr lvl="0">
              <a:lnSpc>
                <a:spcPct val="110000"/>
              </a:lnSpc>
            </a:pPr>
            <a:r>
              <a:rPr lang="en-US" sz="1900"/>
              <a:t>Slicing and Dicing Data</a:t>
            </a:r>
          </a:p>
          <a:p>
            <a:pPr lvl="0">
              <a:lnSpc>
                <a:spcPct val="110000"/>
              </a:lnSpc>
            </a:pPr>
            <a:r>
              <a:rPr lang="en-US" sz="1900"/>
              <a:t>New Features in Power BI Pivot Tables that weren’t there in Excel</a:t>
            </a:r>
          </a:p>
          <a:p>
            <a:pPr>
              <a:lnSpc>
                <a:spcPct val="110000"/>
              </a:lnSpc>
            </a:pPr>
            <a:endParaRPr lang="en-US" sz="1900"/>
          </a:p>
        </p:txBody>
      </p:sp>
      <p:pic>
        <p:nvPicPr>
          <p:cNvPr id="3" name="Audio 2">
            <a:hlinkClick r:id="" action="ppaction://media"/>
            <a:extLst>
              <a:ext uri="{FF2B5EF4-FFF2-40B4-BE49-F238E27FC236}">
                <a16:creationId xmlns:a16="http://schemas.microsoft.com/office/drawing/2014/main" id="{27EA88F6-47E1-404F-8E6C-05BE1D9EFC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532426752"/>
      </p:ext>
    </p:extLst>
  </p:cSld>
  <p:clrMapOvr>
    <a:masterClrMapping/>
  </p:clrMapOvr>
  <mc:AlternateContent xmlns:mc="http://schemas.openxmlformats.org/markup-compatibility/2006" xmlns:p14="http://schemas.microsoft.com/office/powerpoint/2010/main">
    <mc:Choice Requires="p14">
      <p:transition spd="slow" p14:dur="2000" advTm="446"/>
    </mc:Choice>
    <mc:Fallback xmlns="">
      <p:transition spd="slow" advTm="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1074A5-CF17-F74E-9ADE-7235F487FCED}"/>
              </a:ext>
            </a:extLst>
          </p:cNvPr>
          <p:cNvSpPr>
            <a:spLocks noGrp="1"/>
          </p:cNvSpPr>
          <p:nvPr>
            <p:ph idx="1"/>
          </p:nvPr>
        </p:nvSpPr>
        <p:spPr/>
        <p:txBody>
          <a:bodyPr/>
          <a:lstStyle/>
          <a:p>
            <a:pPr marL="0" indent="0">
              <a:buNone/>
            </a:pPr>
            <a:r>
              <a:rPr lang="en-US"/>
              <a:t>This can be done in Power BI in following ways: </a:t>
            </a:r>
          </a:p>
          <a:p>
            <a:pPr lvl="0"/>
            <a:r>
              <a:rPr lang="en-US"/>
              <a:t>After you create the Pivot and drag years and region in Rows, click on the double arrow icon to expand the Pivot</a:t>
            </a:r>
          </a:p>
          <a:p>
            <a:pPr lvl="0"/>
            <a:r>
              <a:rPr lang="en-US"/>
              <a:t>Then click on the “</a:t>
            </a:r>
            <a:r>
              <a:rPr lang="en-US" b="1"/>
              <a:t>Format Tab</a:t>
            </a:r>
            <a:r>
              <a:rPr lang="en-US"/>
              <a:t>” in the Visualizations Pane</a:t>
            </a:r>
          </a:p>
          <a:p>
            <a:pPr lvl="0"/>
            <a:r>
              <a:rPr lang="en-US"/>
              <a:t>Roll down to </a:t>
            </a:r>
            <a:r>
              <a:rPr lang="en-US" b="1"/>
              <a:t>Row Headers</a:t>
            </a:r>
            <a:endParaRPr lang="en-US"/>
          </a:p>
          <a:p>
            <a:pPr lvl="0"/>
            <a:r>
              <a:rPr lang="en-US"/>
              <a:t>And </a:t>
            </a:r>
            <a:r>
              <a:rPr lang="en-US" b="1"/>
              <a:t>turn off Stepped Layout</a:t>
            </a:r>
            <a:endParaRPr lang="en-US"/>
          </a:p>
          <a:p>
            <a:endParaRPr lang="en-US"/>
          </a:p>
        </p:txBody>
      </p:sp>
    </p:spTree>
    <p:extLst>
      <p:ext uri="{BB962C8B-B14F-4D97-AF65-F5344CB8AC3E}">
        <p14:creationId xmlns:p14="http://schemas.microsoft.com/office/powerpoint/2010/main" val="3046333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36E2-87CC-3940-AA5A-6888E713B800}"/>
              </a:ext>
            </a:extLst>
          </p:cNvPr>
          <p:cNvSpPr>
            <a:spLocks noGrp="1"/>
          </p:cNvSpPr>
          <p:nvPr>
            <p:ph type="title"/>
          </p:nvPr>
        </p:nvSpPr>
        <p:spPr>
          <a:xfrm>
            <a:off x="1332174" y="1500279"/>
            <a:ext cx="7202456" cy="1049235"/>
          </a:xfrm>
        </p:spPr>
        <p:txBody>
          <a:bodyPr>
            <a:normAutofit/>
          </a:bodyPr>
          <a:lstStyle/>
          <a:p>
            <a:r>
              <a:rPr lang="en-US" sz="1800" b="1"/>
              <a:t>2.2 Adding and Removing subtotals </a:t>
            </a:r>
            <a:br>
              <a:rPr lang="en-US" sz="2500"/>
            </a:br>
            <a:endParaRPr lang="en-US" sz="2500"/>
          </a:p>
        </p:txBody>
      </p:sp>
      <p:sp>
        <p:nvSpPr>
          <p:cNvPr id="3" name="Content Placeholder 2">
            <a:extLst>
              <a:ext uri="{FF2B5EF4-FFF2-40B4-BE49-F238E27FC236}">
                <a16:creationId xmlns:a16="http://schemas.microsoft.com/office/drawing/2014/main" id="{D3F23671-0B20-4947-BB47-D883C30FA08B}"/>
              </a:ext>
            </a:extLst>
          </p:cNvPr>
          <p:cNvSpPr>
            <a:spLocks noGrp="1"/>
          </p:cNvSpPr>
          <p:nvPr>
            <p:ph idx="1"/>
          </p:nvPr>
        </p:nvSpPr>
        <p:spPr>
          <a:xfrm>
            <a:off x="1088684" y="2015734"/>
            <a:ext cx="3121916" cy="3450613"/>
          </a:xfrm>
        </p:spPr>
        <p:txBody>
          <a:bodyPr>
            <a:normAutofit/>
          </a:bodyPr>
          <a:lstStyle/>
          <a:p>
            <a:pPr lvl="0">
              <a:lnSpc>
                <a:spcPct val="110000"/>
              </a:lnSpc>
            </a:pPr>
            <a:r>
              <a:rPr lang="en-US" sz="1700"/>
              <a:t>Click on the format tab once again.</a:t>
            </a:r>
          </a:p>
          <a:p>
            <a:pPr lvl="0">
              <a:lnSpc>
                <a:spcPct val="110000"/>
              </a:lnSpc>
            </a:pPr>
            <a:r>
              <a:rPr lang="en-US" sz="1700"/>
              <a:t>Roll down to the subtotals and Grand total </a:t>
            </a:r>
          </a:p>
          <a:p>
            <a:pPr lvl="0">
              <a:lnSpc>
                <a:spcPct val="110000"/>
              </a:lnSpc>
            </a:pPr>
            <a:r>
              <a:rPr lang="en-US" sz="1700"/>
              <a:t>There is an option of turning them on/off in the visualization pane. Expand the subtotal option and you will be able to see the option. </a:t>
            </a:r>
          </a:p>
          <a:p>
            <a:pPr>
              <a:lnSpc>
                <a:spcPct val="110000"/>
              </a:lnSpc>
            </a:pPr>
            <a:endParaRPr lang="en-US" sz="1700"/>
          </a:p>
        </p:txBody>
      </p:sp>
      <p:pic>
        <p:nvPicPr>
          <p:cNvPr id="4" name="Picture 3" descr="A screenshot of a computer&#10;&#10;Description automatically generated">
            <a:extLst>
              <a:ext uri="{FF2B5EF4-FFF2-40B4-BE49-F238E27FC236}">
                <a16:creationId xmlns:a16="http://schemas.microsoft.com/office/drawing/2014/main" id="{38332513-E6D3-954D-9CA6-E02A38583F2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10600" y="2217907"/>
            <a:ext cx="4709664" cy="3005846"/>
          </a:xfrm>
          <a:prstGeom prst="rect">
            <a:avLst/>
          </a:prstGeom>
        </p:spPr>
      </p:pic>
      <p:sp>
        <p:nvSpPr>
          <p:cNvPr id="5" name="Rectangle 4">
            <a:extLst>
              <a:ext uri="{FF2B5EF4-FFF2-40B4-BE49-F238E27FC236}">
                <a16:creationId xmlns:a16="http://schemas.microsoft.com/office/drawing/2014/main" id="{B33D370F-0FB2-9C4B-BC55-90C94EA1B211}"/>
              </a:ext>
            </a:extLst>
          </p:cNvPr>
          <p:cNvSpPr/>
          <p:nvPr/>
        </p:nvSpPr>
        <p:spPr>
          <a:xfrm>
            <a:off x="7762394" y="3930356"/>
            <a:ext cx="435424" cy="937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864836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634E-DC52-C140-95DF-95886A89E63F}"/>
              </a:ext>
            </a:extLst>
          </p:cNvPr>
          <p:cNvSpPr>
            <a:spLocks noGrp="1"/>
          </p:cNvSpPr>
          <p:nvPr>
            <p:ph type="title"/>
          </p:nvPr>
        </p:nvSpPr>
        <p:spPr>
          <a:xfrm>
            <a:off x="1332174" y="1491116"/>
            <a:ext cx="7202456" cy="1049235"/>
          </a:xfrm>
        </p:spPr>
        <p:txBody>
          <a:bodyPr>
            <a:normAutofit/>
          </a:bodyPr>
          <a:lstStyle/>
          <a:p>
            <a:r>
              <a:rPr lang="en-US" sz="1800" b="1"/>
              <a:t>2.3 Renaming the Fields </a:t>
            </a:r>
            <a:br>
              <a:rPr lang="en-US"/>
            </a:br>
            <a:endParaRPr lang="en-US"/>
          </a:p>
        </p:txBody>
      </p:sp>
      <p:sp>
        <p:nvSpPr>
          <p:cNvPr id="3" name="Content Placeholder 2">
            <a:extLst>
              <a:ext uri="{FF2B5EF4-FFF2-40B4-BE49-F238E27FC236}">
                <a16:creationId xmlns:a16="http://schemas.microsoft.com/office/drawing/2014/main" id="{256649EA-926B-B04B-BECA-3A51A91540B8}"/>
              </a:ext>
            </a:extLst>
          </p:cNvPr>
          <p:cNvSpPr>
            <a:spLocks noGrp="1"/>
          </p:cNvSpPr>
          <p:nvPr>
            <p:ph idx="1"/>
          </p:nvPr>
        </p:nvSpPr>
        <p:spPr>
          <a:xfrm>
            <a:off x="1088684" y="2015734"/>
            <a:ext cx="3121916" cy="3450613"/>
          </a:xfrm>
        </p:spPr>
        <p:txBody>
          <a:bodyPr>
            <a:normAutofit/>
          </a:bodyPr>
          <a:lstStyle/>
          <a:p>
            <a:pPr algn="just">
              <a:lnSpc>
                <a:spcPct val="110000"/>
              </a:lnSpc>
            </a:pPr>
            <a:r>
              <a:rPr lang="en-US" sz="1700"/>
              <a:t>Often to customize the report users would like to give the custom names to field headers. So in that case there is an option available to rename the field. Apparently Date field can not be renamed.</a:t>
            </a:r>
          </a:p>
          <a:p>
            <a:pPr algn="just">
              <a:lnSpc>
                <a:spcPct val="110000"/>
              </a:lnSpc>
            </a:pPr>
            <a:r>
              <a:rPr lang="en-US" sz="1700"/>
              <a:t>To rename the field just double click on the field which will activate the rename option. You can rename it .</a:t>
            </a:r>
          </a:p>
          <a:p>
            <a:pPr>
              <a:lnSpc>
                <a:spcPct val="110000"/>
              </a:lnSpc>
            </a:pPr>
            <a:endParaRPr lang="en-US" sz="1700"/>
          </a:p>
        </p:txBody>
      </p:sp>
      <p:pic>
        <p:nvPicPr>
          <p:cNvPr id="4" name="Picture 3" descr="A screenshot of a computer&#10;&#10;Description automatically generated">
            <a:extLst>
              <a:ext uri="{FF2B5EF4-FFF2-40B4-BE49-F238E27FC236}">
                <a16:creationId xmlns:a16="http://schemas.microsoft.com/office/drawing/2014/main" id="{67392CF0-5717-AA48-9885-EE3D18C8926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338536" y="2139885"/>
            <a:ext cx="4588648" cy="3326462"/>
          </a:xfrm>
          <a:prstGeom prst="rect">
            <a:avLst/>
          </a:prstGeom>
        </p:spPr>
      </p:pic>
      <p:sp>
        <p:nvSpPr>
          <p:cNvPr id="5" name="Rectangle 4">
            <a:extLst>
              <a:ext uri="{FF2B5EF4-FFF2-40B4-BE49-F238E27FC236}">
                <a16:creationId xmlns:a16="http://schemas.microsoft.com/office/drawing/2014/main" id="{CB71E9DB-1AB7-CC46-95C1-A43955235753}"/>
              </a:ext>
            </a:extLst>
          </p:cNvPr>
          <p:cNvSpPr/>
          <p:nvPr/>
        </p:nvSpPr>
        <p:spPr>
          <a:xfrm>
            <a:off x="8055316" y="4307421"/>
            <a:ext cx="573933" cy="1945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039729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660D7-940C-1C4A-97C3-DD45E13151A5}"/>
              </a:ext>
            </a:extLst>
          </p:cNvPr>
          <p:cNvSpPr>
            <a:spLocks noGrp="1"/>
          </p:cNvSpPr>
          <p:nvPr>
            <p:ph type="title"/>
          </p:nvPr>
        </p:nvSpPr>
        <p:spPr>
          <a:xfrm>
            <a:off x="1332174" y="1510023"/>
            <a:ext cx="7202456" cy="1049235"/>
          </a:xfrm>
        </p:spPr>
        <p:txBody>
          <a:bodyPr>
            <a:normAutofit/>
          </a:bodyPr>
          <a:lstStyle/>
          <a:p>
            <a:r>
              <a:rPr lang="en-US" sz="1800" b="1"/>
              <a:t>2.4 Sorting Data </a:t>
            </a:r>
            <a:br>
              <a:rPr lang="en-US"/>
            </a:br>
            <a:endParaRPr lang="en-US"/>
          </a:p>
        </p:txBody>
      </p:sp>
      <p:sp>
        <p:nvSpPr>
          <p:cNvPr id="3" name="Content Placeholder 2">
            <a:extLst>
              <a:ext uri="{FF2B5EF4-FFF2-40B4-BE49-F238E27FC236}">
                <a16:creationId xmlns:a16="http://schemas.microsoft.com/office/drawing/2014/main" id="{D43F77C0-1000-2F41-97C5-E079843E3C6C}"/>
              </a:ext>
            </a:extLst>
          </p:cNvPr>
          <p:cNvSpPr>
            <a:spLocks noGrp="1"/>
          </p:cNvSpPr>
          <p:nvPr>
            <p:ph idx="1"/>
          </p:nvPr>
        </p:nvSpPr>
        <p:spPr>
          <a:xfrm>
            <a:off x="1088684" y="2015734"/>
            <a:ext cx="3121916" cy="3450613"/>
          </a:xfrm>
        </p:spPr>
        <p:txBody>
          <a:bodyPr>
            <a:normAutofit/>
          </a:bodyPr>
          <a:lstStyle/>
          <a:p>
            <a:pPr>
              <a:lnSpc>
                <a:spcPct val="110000"/>
              </a:lnSpc>
            </a:pPr>
            <a:r>
              <a:rPr lang="en-US" sz="1400"/>
              <a:t>Sorting in a Matrix is one the most intuitive tasks in Power BI. You need to click on the header to sort the data in ascending or descending order. For that :</a:t>
            </a:r>
          </a:p>
          <a:p>
            <a:pPr lvl="0">
              <a:lnSpc>
                <a:spcPct val="110000"/>
              </a:lnSpc>
            </a:pPr>
            <a:r>
              <a:rPr lang="en-US" sz="1400"/>
              <a:t>Click on the three ellipse button [ that says more options ], it will ask you to sort by and then a arrow mark will appear on the field you select and them you can sort the data .</a:t>
            </a:r>
          </a:p>
          <a:p>
            <a:pPr>
              <a:lnSpc>
                <a:spcPct val="110000"/>
              </a:lnSpc>
            </a:pPr>
            <a:endParaRPr lang="en-US" sz="1400"/>
          </a:p>
        </p:txBody>
      </p:sp>
      <p:pic>
        <p:nvPicPr>
          <p:cNvPr id="4" name="Picture 3" descr="A screenshot of a computer&#10;&#10;Description automatically generated">
            <a:extLst>
              <a:ext uri="{FF2B5EF4-FFF2-40B4-BE49-F238E27FC236}">
                <a16:creationId xmlns:a16="http://schemas.microsoft.com/office/drawing/2014/main" id="{4535DB22-3B10-414A-94EA-391D51D949F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058614" y="1966307"/>
            <a:ext cx="4851698" cy="3162748"/>
          </a:xfrm>
          <a:prstGeom prst="rect">
            <a:avLst/>
          </a:prstGeom>
        </p:spPr>
      </p:pic>
      <p:sp>
        <p:nvSpPr>
          <p:cNvPr id="5" name="Rectangle 4">
            <a:extLst>
              <a:ext uri="{FF2B5EF4-FFF2-40B4-BE49-F238E27FC236}">
                <a16:creationId xmlns:a16="http://schemas.microsoft.com/office/drawing/2014/main" id="{4B5494A2-2F93-5F41-8F0C-A61BE12EDFA9}"/>
              </a:ext>
            </a:extLst>
          </p:cNvPr>
          <p:cNvSpPr/>
          <p:nvPr/>
        </p:nvSpPr>
        <p:spPr>
          <a:xfrm>
            <a:off x="6745194" y="2446638"/>
            <a:ext cx="163830" cy="98854"/>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372326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C2C3-52CF-2A42-9B96-B32D736AC7BA}"/>
              </a:ext>
            </a:extLst>
          </p:cNvPr>
          <p:cNvSpPr>
            <a:spLocks noGrp="1"/>
          </p:cNvSpPr>
          <p:nvPr>
            <p:ph type="title"/>
          </p:nvPr>
        </p:nvSpPr>
        <p:spPr>
          <a:xfrm>
            <a:off x="1267639" y="1486575"/>
            <a:ext cx="7202456" cy="1049235"/>
          </a:xfrm>
        </p:spPr>
        <p:txBody>
          <a:bodyPr>
            <a:normAutofit/>
          </a:bodyPr>
          <a:lstStyle/>
          <a:p>
            <a:r>
              <a:rPr lang="en-US" sz="1800" b="1"/>
              <a:t>2.5 Summarize and show value as an Option </a:t>
            </a:r>
            <a:br>
              <a:rPr lang="en-US" sz="2200"/>
            </a:br>
            <a:endParaRPr lang="en-US" sz="2200"/>
          </a:p>
        </p:txBody>
      </p:sp>
      <p:sp>
        <p:nvSpPr>
          <p:cNvPr id="3" name="Content Placeholder 2">
            <a:extLst>
              <a:ext uri="{FF2B5EF4-FFF2-40B4-BE49-F238E27FC236}">
                <a16:creationId xmlns:a16="http://schemas.microsoft.com/office/drawing/2014/main" id="{E1204431-36FB-8A48-B5F1-B2734304EFD7}"/>
              </a:ext>
            </a:extLst>
          </p:cNvPr>
          <p:cNvSpPr>
            <a:spLocks noGrp="1"/>
          </p:cNvSpPr>
          <p:nvPr>
            <p:ph idx="1"/>
          </p:nvPr>
        </p:nvSpPr>
        <p:spPr>
          <a:xfrm>
            <a:off x="777599" y="2112862"/>
            <a:ext cx="3121916" cy="3450613"/>
          </a:xfrm>
        </p:spPr>
        <p:txBody>
          <a:bodyPr>
            <a:normAutofit/>
          </a:bodyPr>
          <a:lstStyle/>
          <a:p>
            <a:pPr marL="0" indent="0" algn="just">
              <a:lnSpc>
                <a:spcPct val="110000"/>
              </a:lnSpc>
              <a:buNone/>
            </a:pPr>
            <a:r>
              <a:rPr lang="en-US" sz="1300"/>
              <a:t>The summarize and show value feature is one of the important features that let’s you customize calculations in a Pivot Table. To avail that in Power BI here is what you need to do.</a:t>
            </a:r>
          </a:p>
          <a:p>
            <a:pPr lvl="0" algn="just">
              <a:lnSpc>
                <a:spcPct val="110000"/>
              </a:lnSpc>
            </a:pPr>
            <a:r>
              <a:rPr lang="en-US" sz="1300"/>
              <a:t>Click on the arrow against the field placed in the values</a:t>
            </a:r>
          </a:p>
          <a:p>
            <a:pPr lvl="0" algn="just">
              <a:lnSpc>
                <a:spcPct val="110000"/>
              </a:lnSpc>
            </a:pPr>
            <a:r>
              <a:rPr lang="en-US" sz="1300"/>
              <a:t>You can then pick up the summarize or show value as you like.</a:t>
            </a:r>
          </a:p>
          <a:p>
            <a:pPr lvl="0" algn="just">
              <a:lnSpc>
                <a:spcPct val="110000"/>
              </a:lnSpc>
            </a:pPr>
            <a:r>
              <a:rPr lang="en-US" sz="1300"/>
              <a:t>Also you’ll notice that there aren’t as many options especially for Show Value As, as compared to Pivot in Excel.</a:t>
            </a:r>
          </a:p>
          <a:p>
            <a:pPr>
              <a:lnSpc>
                <a:spcPct val="110000"/>
              </a:lnSpc>
            </a:pPr>
            <a:endParaRPr lang="en-US" sz="1300"/>
          </a:p>
        </p:txBody>
      </p:sp>
      <p:pic>
        <p:nvPicPr>
          <p:cNvPr id="4" name="Picture 3" descr="A screenshot of a cell phone&#10;&#10;Description automatically generated">
            <a:extLst>
              <a:ext uri="{FF2B5EF4-FFF2-40B4-BE49-F238E27FC236}">
                <a16:creationId xmlns:a16="http://schemas.microsoft.com/office/drawing/2014/main" id="{344F6B79-01E2-214B-9DA5-FF34A816A43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091233" y="2139885"/>
            <a:ext cx="4864231" cy="3073137"/>
          </a:xfrm>
          <a:prstGeom prst="rect">
            <a:avLst/>
          </a:prstGeom>
        </p:spPr>
      </p:pic>
    </p:spTree>
    <p:extLst>
      <p:ext uri="{BB962C8B-B14F-4D97-AF65-F5344CB8AC3E}">
        <p14:creationId xmlns:p14="http://schemas.microsoft.com/office/powerpoint/2010/main" val="3925933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73B4E-D3DD-DD45-B0BB-3A376423194F}"/>
              </a:ext>
            </a:extLst>
          </p:cNvPr>
          <p:cNvSpPr>
            <a:spLocks noGrp="1"/>
          </p:cNvSpPr>
          <p:nvPr>
            <p:ph type="title"/>
          </p:nvPr>
        </p:nvSpPr>
        <p:spPr>
          <a:xfrm>
            <a:off x="1196372" y="1537855"/>
            <a:ext cx="7202456" cy="1049235"/>
          </a:xfrm>
        </p:spPr>
        <p:txBody>
          <a:bodyPr>
            <a:normAutofit/>
          </a:bodyPr>
          <a:lstStyle/>
          <a:p>
            <a:r>
              <a:rPr lang="en-US" sz="1800" b="1" dirty="0"/>
              <a:t>STEP 3: Slicing and Dicing Data in Pivot </a:t>
            </a:r>
            <a:br>
              <a:rPr lang="en-US" sz="1800"/>
            </a:br>
            <a:endParaRPr lang="en-US" sz="1800"/>
          </a:p>
        </p:txBody>
      </p:sp>
      <p:sp>
        <p:nvSpPr>
          <p:cNvPr id="3" name="Content Placeholder 2">
            <a:extLst>
              <a:ext uri="{FF2B5EF4-FFF2-40B4-BE49-F238E27FC236}">
                <a16:creationId xmlns:a16="http://schemas.microsoft.com/office/drawing/2014/main" id="{F385078E-663F-0F49-B9FA-64DB2830476D}"/>
              </a:ext>
            </a:extLst>
          </p:cNvPr>
          <p:cNvSpPr>
            <a:spLocks noGrp="1"/>
          </p:cNvSpPr>
          <p:nvPr>
            <p:ph idx="1"/>
          </p:nvPr>
        </p:nvSpPr>
        <p:spPr>
          <a:xfrm>
            <a:off x="1088684" y="2015734"/>
            <a:ext cx="3121916" cy="3450613"/>
          </a:xfrm>
        </p:spPr>
        <p:txBody>
          <a:bodyPr>
            <a:normAutofit lnSpcReduction="10000"/>
          </a:bodyPr>
          <a:lstStyle/>
          <a:p>
            <a:pPr marL="0" indent="0">
              <a:buNone/>
            </a:pPr>
            <a:r>
              <a:rPr lang="en-US" b="1" dirty="0"/>
              <a:t>3.1 Adding Slicers </a:t>
            </a:r>
            <a:endParaRPr lang="en-US"/>
          </a:p>
          <a:p>
            <a:pPr marL="0" indent="0" algn="just">
              <a:buNone/>
            </a:pPr>
            <a:r>
              <a:rPr lang="en-US" sz="1800" dirty="0"/>
              <a:t>There is a functionality of using slicer in Power BI.</a:t>
            </a:r>
          </a:p>
          <a:p>
            <a:pPr lvl="0"/>
            <a:r>
              <a:rPr lang="en-US" sz="1800" dirty="0"/>
              <a:t>Add the slicer visual and </a:t>
            </a:r>
          </a:p>
          <a:p>
            <a:pPr lvl="0"/>
            <a:r>
              <a:rPr lang="en-US" sz="1800" dirty="0"/>
              <a:t>Add the field that is column [ in this example I have added customer] to the slicer.</a:t>
            </a:r>
          </a:p>
          <a:p>
            <a:pPr lvl="0"/>
            <a:r>
              <a:rPr lang="en-US" sz="1800" dirty="0"/>
              <a:t>Slicer is very important feature to filter data.</a:t>
            </a:r>
          </a:p>
          <a:p>
            <a:pPr marL="0" indent="0">
              <a:buNone/>
            </a:pPr>
            <a:endParaRPr lang="en-US"/>
          </a:p>
        </p:txBody>
      </p:sp>
      <p:pic>
        <p:nvPicPr>
          <p:cNvPr id="4" name="Picture 3" descr="A screenshot of a computer&#10;&#10;Description automatically generated">
            <a:extLst>
              <a:ext uri="{FF2B5EF4-FFF2-40B4-BE49-F238E27FC236}">
                <a16:creationId xmlns:a16="http://schemas.microsoft.com/office/drawing/2014/main" id="{47377013-CB73-2D41-873C-05EAD8E93EA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10600" y="2453432"/>
            <a:ext cx="4642454" cy="2866713"/>
          </a:xfrm>
          <a:prstGeom prst="rect">
            <a:avLst/>
          </a:prstGeom>
        </p:spPr>
      </p:pic>
      <p:sp>
        <p:nvSpPr>
          <p:cNvPr id="5" name="Rectangle 4">
            <a:extLst>
              <a:ext uri="{FF2B5EF4-FFF2-40B4-BE49-F238E27FC236}">
                <a16:creationId xmlns:a16="http://schemas.microsoft.com/office/drawing/2014/main" id="{109630DF-5040-5F46-ABFF-8074D0944FC5}"/>
              </a:ext>
            </a:extLst>
          </p:cNvPr>
          <p:cNvSpPr/>
          <p:nvPr/>
        </p:nvSpPr>
        <p:spPr>
          <a:xfrm>
            <a:off x="7685299" y="3605867"/>
            <a:ext cx="605841" cy="209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a:extLst>
              <a:ext uri="{FF2B5EF4-FFF2-40B4-BE49-F238E27FC236}">
                <a16:creationId xmlns:a16="http://schemas.microsoft.com/office/drawing/2014/main" id="{8B2D27F4-2205-8D45-99C4-C94AC8B88F38}"/>
              </a:ext>
            </a:extLst>
          </p:cNvPr>
          <p:cNvSpPr/>
          <p:nvPr/>
        </p:nvSpPr>
        <p:spPr>
          <a:xfrm>
            <a:off x="7685299" y="3335655"/>
            <a:ext cx="118110" cy="9334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676628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AA0C082-CC05-364C-97C0-A476CAA2079A}"/>
              </a:ext>
            </a:extLst>
          </p:cNvPr>
          <p:cNvSpPr>
            <a:spLocks noGrp="1"/>
          </p:cNvSpPr>
          <p:nvPr>
            <p:ph type="title"/>
          </p:nvPr>
        </p:nvSpPr>
        <p:spPr>
          <a:xfrm>
            <a:off x="889492" y="379048"/>
            <a:ext cx="7202456" cy="1466977"/>
          </a:xfrm>
        </p:spPr>
        <p:txBody>
          <a:bodyPr vert="horz" lIns="91440" tIns="45720" rIns="91440" bIns="45720" rtlCol="0" anchor="t">
            <a:normAutofit fontScale="90000"/>
          </a:bodyPr>
          <a:lstStyle/>
          <a:p>
            <a:pPr defTabSz="914400"/>
            <a:r>
              <a:rPr lang="en-US" sz="1800"/>
              <a:t>Create Matrix IN SLICER</a:t>
            </a:r>
            <a:br>
              <a:rPr lang="en-US" sz="1800"/>
            </a:br>
            <a:br>
              <a:rPr lang="en-US" sz="1800"/>
            </a:br>
            <a:r>
              <a:rPr lang="en-US" sz="1800" cap="none"/>
              <a:t>To demonstrate a slicer we need table which we can create by just clicking on matrix button.</a:t>
            </a:r>
            <a:br>
              <a:rPr lang="en-US" sz="1800" cap="none"/>
            </a:br>
            <a:r>
              <a:rPr lang="en-US" sz="1800" cap="none"/>
              <a:t>Rows: Salesperson     Column: Customer    Values: Number of Items  </a:t>
            </a:r>
            <a:br>
              <a:rPr lang="en-US" sz="1800" cap="none"/>
            </a:br>
            <a:endParaRPr lang="en-US" sz="1800"/>
          </a:p>
        </p:txBody>
      </p:sp>
      <p:pic>
        <p:nvPicPr>
          <p:cNvPr id="3074" name="Picture 2" descr="A screenshot of a social media post&#10;&#10;Description automatically generated">
            <a:extLst>
              <a:ext uri="{FF2B5EF4-FFF2-40B4-BE49-F238E27FC236}">
                <a16:creationId xmlns:a16="http://schemas.microsoft.com/office/drawing/2014/main" id="{56E54146-1421-B246-BF07-FEDC56E227D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4" y="2015732"/>
            <a:ext cx="6541446" cy="34506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F292FAB-20A1-4311-9BCC-E73122695D76}"/>
              </a:ext>
            </a:extLst>
          </p:cNvPr>
          <p:cNvSpPr/>
          <p:nvPr/>
        </p:nvSpPr>
        <p:spPr>
          <a:xfrm>
            <a:off x="6024880" y="3545840"/>
            <a:ext cx="243840" cy="223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A12DA60-43A7-4160-9ECF-A6C87C3384B0}"/>
              </a:ext>
            </a:extLst>
          </p:cNvPr>
          <p:cNvCxnSpPr>
            <a:stCxn id="3" idx="1"/>
          </p:cNvCxnSpPr>
          <p:nvPr/>
        </p:nvCxnSpPr>
        <p:spPr>
          <a:xfrm flipH="1" flipV="1">
            <a:off x="3830320" y="3429000"/>
            <a:ext cx="219456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102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040CB19-E5E0-814C-BF6E-A2BDD84FC920}"/>
              </a:ext>
            </a:extLst>
          </p:cNvPr>
          <p:cNvSpPr>
            <a:spLocks noGrp="1"/>
          </p:cNvSpPr>
          <p:nvPr>
            <p:ph type="title"/>
          </p:nvPr>
        </p:nvSpPr>
        <p:spPr>
          <a:xfrm>
            <a:off x="970772" y="581454"/>
            <a:ext cx="7202456" cy="1049235"/>
          </a:xfrm>
        </p:spPr>
        <p:txBody>
          <a:bodyPr vert="horz" lIns="91440" tIns="45720" rIns="91440" bIns="45720" rtlCol="0" anchor="t">
            <a:normAutofit/>
          </a:bodyPr>
          <a:lstStyle/>
          <a:p>
            <a:pPr defTabSz="914400"/>
            <a:r>
              <a:rPr lang="en-US" sz="1800"/>
              <a:t>Sort Slicer </a:t>
            </a:r>
            <a:br>
              <a:rPr lang="en-US" sz="1800"/>
            </a:br>
            <a:r>
              <a:rPr lang="en-US" sz="1800" cap="none"/>
              <a:t>To sort slicer click on option menu on top (3 dot button). We can sort them by Descending or Ascending.</a:t>
            </a:r>
            <a:endParaRPr lang="en-US" sz="1800"/>
          </a:p>
        </p:txBody>
      </p:sp>
      <p:pic>
        <p:nvPicPr>
          <p:cNvPr id="4098" name="Picture 2" descr="A screenshot of a cell phone&#10;&#10;Description automatically generated">
            <a:extLst>
              <a:ext uri="{FF2B5EF4-FFF2-40B4-BE49-F238E27FC236}">
                <a16:creationId xmlns:a16="http://schemas.microsoft.com/office/drawing/2014/main" id="{3326BD52-25F9-4243-86EF-2A762A773E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434616" y="2033131"/>
            <a:ext cx="6504318" cy="34472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96E0933-95E2-42E1-BEC8-F803EF38AD1A}"/>
              </a:ext>
            </a:extLst>
          </p:cNvPr>
          <p:cNvSpPr/>
          <p:nvPr/>
        </p:nvSpPr>
        <p:spPr>
          <a:xfrm>
            <a:off x="2844800" y="3779520"/>
            <a:ext cx="1117600" cy="1158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90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557134BE-3D3F-964E-98F0-8A9B96F83F30}"/>
              </a:ext>
            </a:extLst>
          </p:cNvPr>
          <p:cNvSpPr>
            <a:spLocks noGrp="1"/>
          </p:cNvSpPr>
          <p:nvPr>
            <p:ph type="title"/>
          </p:nvPr>
        </p:nvSpPr>
        <p:spPr>
          <a:xfrm>
            <a:off x="970772" y="670482"/>
            <a:ext cx="7202456" cy="1049235"/>
          </a:xfrm>
        </p:spPr>
        <p:txBody>
          <a:bodyPr vert="horz" lIns="91440" tIns="45720" rIns="91440" bIns="45720" rtlCol="0" anchor="t">
            <a:normAutofit fontScale="90000"/>
          </a:bodyPr>
          <a:lstStyle/>
          <a:p>
            <a:pPr defTabSz="914400"/>
            <a:r>
              <a:rPr lang="en-US" sz="1800"/>
              <a:t>Drop Down Slicer </a:t>
            </a:r>
            <a:br>
              <a:rPr lang="en-US" sz="1800"/>
            </a:br>
            <a:r>
              <a:rPr lang="en-US" sz="1800" cap="none"/>
              <a:t>To create drop down slicer click on reverse tringle button and then choose drop down.</a:t>
            </a:r>
            <a:br>
              <a:rPr lang="en-US" sz="1800" cap="none"/>
            </a:br>
            <a:r>
              <a:rPr lang="en-US" sz="1800" cap="none"/>
              <a:t>Drop Down slicer is normally used in dashboards.</a:t>
            </a:r>
            <a:endParaRPr lang="en-US" sz="1800"/>
          </a:p>
        </p:txBody>
      </p:sp>
      <p:pic>
        <p:nvPicPr>
          <p:cNvPr id="5122" name="Picture 2" descr="A screenshot of a social media post&#10;&#10;Description automatically generated">
            <a:extLst>
              <a:ext uri="{FF2B5EF4-FFF2-40B4-BE49-F238E27FC236}">
                <a16:creationId xmlns:a16="http://schemas.microsoft.com/office/drawing/2014/main" id="{AD62237D-E1BE-0047-8C5E-D170F6D3694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29012" y="2015981"/>
            <a:ext cx="6443529" cy="34472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E81B014-98BE-4704-AE88-786797D18F88}"/>
              </a:ext>
            </a:extLst>
          </p:cNvPr>
          <p:cNvSpPr/>
          <p:nvPr/>
        </p:nvSpPr>
        <p:spPr>
          <a:xfrm>
            <a:off x="2733040" y="3738880"/>
            <a:ext cx="762000" cy="284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998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461CFE3-BE2C-244F-BEA0-9D5D4F8A441E}"/>
              </a:ext>
            </a:extLst>
          </p:cNvPr>
          <p:cNvSpPr>
            <a:spLocks noGrp="1"/>
          </p:cNvSpPr>
          <p:nvPr>
            <p:ph type="title"/>
          </p:nvPr>
        </p:nvSpPr>
        <p:spPr>
          <a:xfrm>
            <a:off x="172720" y="561134"/>
            <a:ext cx="8971280" cy="1049235"/>
          </a:xfrm>
        </p:spPr>
        <p:txBody>
          <a:bodyPr vert="horz" lIns="91440" tIns="45720" rIns="91440" bIns="45720" rtlCol="0" anchor="t">
            <a:normAutofit/>
          </a:bodyPr>
          <a:lstStyle/>
          <a:p>
            <a:pPr defTabSz="914400"/>
            <a:r>
              <a:rPr lang="en-US" sz="1800"/>
              <a:t>Slicer Demo</a:t>
            </a:r>
            <a:br>
              <a:rPr lang="en-US" sz="1800"/>
            </a:br>
            <a:r>
              <a:rPr lang="en-US" sz="1800" cap="none"/>
              <a:t>To use slicers we can just click on filed. foe example I want to see NE data just need to check box NE. To select to filed (NE+SE) use control button and right click on it.</a:t>
            </a:r>
            <a:endParaRPr lang="en-US" sz="1800"/>
          </a:p>
        </p:txBody>
      </p:sp>
      <p:pic>
        <p:nvPicPr>
          <p:cNvPr id="6146" name="Picture 2" descr="A screenshot of a social media post&#10;&#10;Description automatically generated">
            <a:extLst>
              <a:ext uri="{FF2B5EF4-FFF2-40B4-BE49-F238E27FC236}">
                <a16:creationId xmlns:a16="http://schemas.microsoft.com/office/drawing/2014/main" id="{E14E453C-F63A-9D4B-A034-653BFF2FD2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88721" y="2043291"/>
            <a:ext cx="7006774" cy="34506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59A73FF-FB0E-4B00-9569-9D88152D85C1}"/>
              </a:ext>
            </a:extLst>
          </p:cNvPr>
          <p:cNvSpPr/>
          <p:nvPr/>
        </p:nvSpPr>
        <p:spPr>
          <a:xfrm>
            <a:off x="3891280" y="3769360"/>
            <a:ext cx="944880" cy="416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B710D07-838D-4814-BD83-60558C6B1A0A}"/>
              </a:ext>
            </a:extLst>
          </p:cNvPr>
          <p:cNvCxnSpPr/>
          <p:nvPr/>
        </p:nvCxnSpPr>
        <p:spPr>
          <a:xfrm flipH="1" flipV="1">
            <a:off x="3271520" y="3169920"/>
            <a:ext cx="965200" cy="59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46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B0D8C-3DA6-4428-BD46-D0F43CA1A7C9}"/>
              </a:ext>
            </a:extLst>
          </p:cNvPr>
          <p:cNvSpPr>
            <a:spLocks noGrp="1"/>
          </p:cNvSpPr>
          <p:nvPr>
            <p:ph type="title"/>
          </p:nvPr>
        </p:nvSpPr>
        <p:spPr>
          <a:xfrm>
            <a:off x="1360364" y="1391654"/>
            <a:ext cx="6571343" cy="1049235"/>
          </a:xfrm>
        </p:spPr>
        <p:txBody>
          <a:bodyPr/>
          <a:lstStyle/>
          <a:p>
            <a:r>
              <a:rPr lang="en-US"/>
              <a:t>Literature Survey</a:t>
            </a:r>
          </a:p>
        </p:txBody>
      </p:sp>
      <p:sp>
        <p:nvSpPr>
          <p:cNvPr id="3" name="Content Placeholder 2">
            <a:extLst>
              <a:ext uri="{FF2B5EF4-FFF2-40B4-BE49-F238E27FC236}">
                <a16:creationId xmlns:a16="http://schemas.microsoft.com/office/drawing/2014/main" id="{11C8BF36-EBDA-4CD8-9802-94D2923E68DB}"/>
              </a:ext>
            </a:extLst>
          </p:cNvPr>
          <p:cNvSpPr>
            <a:spLocks noGrp="1"/>
          </p:cNvSpPr>
          <p:nvPr>
            <p:ph idx="1"/>
          </p:nvPr>
        </p:nvSpPr>
        <p:spPr/>
        <p:txBody>
          <a:bodyPr/>
          <a:lstStyle/>
          <a:p>
            <a:pPr algn="just"/>
            <a:r>
              <a:rPr lang="en-US"/>
              <a:t>Microsoft has faced with its “new” suite of self service BI Tools [particularly pivot table] is that most people that could benefit from several other tools.</a:t>
            </a:r>
          </a:p>
          <a:p>
            <a:pPr algn="just"/>
            <a:r>
              <a:rPr lang="en-US"/>
              <a:t>With addition to Power BI , there are different Business intelligence solutions like Power Pivot , Power Query including Power BI.</a:t>
            </a:r>
          </a:p>
        </p:txBody>
      </p:sp>
      <p:pic>
        <p:nvPicPr>
          <p:cNvPr id="4" name="Audio 3">
            <a:hlinkClick r:id="" action="ppaction://media"/>
            <a:extLst>
              <a:ext uri="{FF2B5EF4-FFF2-40B4-BE49-F238E27FC236}">
                <a16:creationId xmlns:a16="http://schemas.microsoft.com/office/drawing/2014/main" id="{495345AF-29C4-4790-9442-2D720C00436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136786985"/>
      </p:ext>
    </p:extLst>
  </p:cSld>
  <p:clrMapOvr>
    <a:masterClrMapping/>
  </p:clrMapOvr>
  <mc:AlternateContent xmlns:mc="http://schemas.openxmlformats.org/markup-compatibility/2006" xmlns:p14="http://schemas.microsoft.com/office/powerpoint/2010/main">
    <mc:Choice Requires="p14">
      <p:transition spd="slow" p14:dur="2000" advTm="2538"/>
    </mc:Choice>
    <mc:Fallback xmlns="">
      <p:transition spd="slow" advTm="2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13FB3EE-12B0-4846-825E-E10B350301D5}"/>
              </a:ext>
            </a:extLst>
          </p:cNvPr>
          <p:cNvSpPr>
            <a:spLocks noGrp="1"/>
          </p:cNvSpPr>
          <p:nvPr>
            <p:ph type="title"/>
          </p:nvPr>
        </p:nvSpPr>
        <p:spPr>
          <a:xfrm>
            <a:off x="1093606" y="269903"/>
            <a:ext cx="7806553" cy="1404798"/>
          </a:xfrm>
        </p:spPr>
        <p:txBody>
          <a:bodyPr vert="horz" lIns="91440" tIns="45720" rIns="91440" bIns="45720" rtlCol="0" anchor="t">
            <a:normAutofit/>
          </a:bodyPr>
          <a:lstStyle/>
          <a:p>
            <a:pPr defTabSz="914400"/>
            <a:r>
              <a:rPr lang="en-US" sz="1800"/>
              <a:t>Sync Slicers</a:t>
            </a:r>
            <a:br>
              <a:rPr lang="en-US" sz="1800"/>
            </a:br>
            <a:r>
              <a:rPr lang="en-US" sz="1800" cap="none"/>
              <a:t>sync feature is very important when we have multiple report in one dashboard.</a:t>
            </a:r>
            <a:br>
              <a:rPr lang="en-US" sz="1800"/>
            </a:br>
            <a:r>
              <a:rPr lang="en-US" sz="1800" cap="none"/>
              <a:t>sync slicers means we can see same slicer on different report in same project. we can do it by [</a:t>
            </a:r>
            <a:r>
              <a:rPr lang="en-US" sz="1800" cap="none" err="1"/>
              <a:t>view</a:t>
            </a:r>
            <a:r>
              <a:rPr lang="en-US" sz="1800" cap="none" err="1">
                <a:sym typeface="Wingdings" panose="05000000000000000000" pitchFamily="2" charset="2"/>
              </a:rPr>
              <a:t>sync</a:t>
            </a:r>
            <a:r>
              <a:rPr lang="en-US" sz="1800" cap="none">
                <a:sym typeface="Wingdings" panose="05000000000000000000" pitchFamily="2" charset="2"/>
              </a:rPr>
              <a:t> slicers </a:t>
            </a:r>
            <a:r>
              <a:rPr lang="en-US" sz="1800" cap="none"/>
              <a:t>] and choose eye button</a:t>
            </a:r>
            <a:r>
              <a:rPr lang="en-US" sz="1800"/>
              <a:t>.</a:t>
            </a:r>
          </a:p>
        </p:txBody>
      </p:sp>
      <p:pic>
        <p:nvPicPr>
          <p:cNvPr id="7170" name="Picture 2" descr="A screenshot of a social media post&#10;&#10;Description automatically generated">
            <a:extLst>
              <a:ext uri="{FF2B5EF4-FFF2-40B4-BE49-F238E27FC236}">
                <a16:creationId xmlns:a16="http://schemas.microsoft.com/office/drawing/2014/main" id="{8114D9E4-91E8-E94E-9ACA-C979C153136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531813" y="2087101"/>
            <a:ext cx="6074517" cy="34472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52E31DC-D43D-4977-995A-5CCF3625CCA4}"/>
              </a:ext>
            </a:extLst>
          </p:cNvPr>
          <p:cNvSpPr/>
          <p:nvPr/>
        </p:nvSpPr>
        <p:spPr>
          <a:xfrm>
            <a:off x="2844800" y="2026141"/>
            <a:ext cx="4013200" cy="8592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24245D-5BFC-4086-A40B-4AE756BB044B}"/>
              </a:ext>
            </a:extLst>
          </p:cNvPr>
          <p:cNvSpPr/>
          <p:nvPr/>
        </p:nvSpPr>
        <p:spPr>
          <a:xfrm>
            <a:off x="4978400" y="2794000"/>
            <a:ext cx="985520" cy="7917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315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4740-EC24-8F43-A37F-3FE7DA402C7D}"/>
              </a:ext>
            </a:extLst>
          </p:cNvPr>
          <p:cNvSpPr>
            <a:spLocks noGrp="1"/>
          </p:cNvSpPr>
          <p:nvPr>
            <p:ph type="title"/>
          </p:nvPr>
        </p:nvSpPr>
        <p:spPr>
          <a:xfrm>
            <a:off x="1348879" y="1491116"/>
            <a:ext cx="4695082" cy="1049235"/>
          </a:xfrm>
        </p:spPr>
        <p:txBody>
          <a:bodyPr>
            <a:normAutofit/>
          </a:bodyPr>
          <a:lstStyle/>
          <a:p>
            <a:r>
              <a:rPr lang="en-US" sz="1800" b="1" u="sng" err="1"/>
              <a:t>dATE</a:t>
            </a:r>
            <a:r>
              <a:rPr lang="en-US" sz="1800" b="1" u="sng"/>
              <a:t> </a:t>
            </a:r>
            <a:r>
              <a:rPr lang="en-US" sz="1800" b="1" u="sng" err="1"/>
              <a:t>gROUPING</a:t>
            </a:r>
            <a:r>
              <a:rPr lang="en-US" sz="1800" b="1" u="sng"/>
              <a:t> IN A PIVOT TABLE</a:t>
            </a:r>
            <a:br>
              <a:rPr lang="en-US"/>
            </a:br>
            <a:endParaRPr lang="en-US"/>
          </a:p>
        </p:txBody>
      </p:sp>
      <p:sp>
        <p:nvSpPr>
          <p:cNvPr id="3" name="Content Placeholder 2">
            <a:extLst>
              <a:ext uri="{FF2B5EF4-FFF2-40B4-BE49-F238E27FC236}">
                <a16:creationId xmlns:a16="http://schemas.microsoft.com/office/drawing/2014/main" id="{DE540AE7-7755-C642-93E1-D6ABFADE5CB1}"/>
              </a:ext>
            </a:extLst>
          </p:cNvPr>
          <p:cNvSpPr>
            <a:spLocks noGrp="1"/>
          </p:cNvSpPr>
          <p:nvPr>
            <p:ph idx="1"/>
          </p:nvPr>
        </p:nvSpPr>
        <p:spPr>
          <a:xfrm>
            <a:off x="1088684" y="2015734"/>
            <a:ext cx="3121916" cy="3450613"/>
          </a:xfrm>
        </p:spPr>
        <p:txBody>
          <a:bodyPr>
            <a:normAutofit/>
          </a:bodyPr>
          <a:lstStyle/>
          <a:p>
            <a:pPr lvl="0"/>
            <a:r>
              <a:rPr lang="en-US"/>
              <a:t>In this example we will show the date grouping feature in pivot table.</a:t>
            </a:r>
          </a:p>
          <a:p>
            <a:r>
              <a:rPr lang="en-US"/>
              <a:t>The pivot table is found in this Date Grouping tab.</a:t>
            </a:r>
          </a:p>
          <a:p>
            <a:endParaRPr lang="en-US"/>
          </a:p>
        </p:txBody>
      </p:sp>
      <p:pic>
        <p:nvPicPr>
          <p:cNvPr id="4" name="Picture 3" descr="A screenshot of a computer&#10;&#10;Description automatically generated">
            <a:extLst>
              <a:ext uri="{FF2B5EF4-FFF2-40B4-BE49-F238E27FC236}">
                <a16:creationId xmlns:a16="http://schemas.microsoft.com/office/drawing/2014/main" id="{35087312-2D1B-3542-96E9-A1091E24A6E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70808" y="2148468"/>
            <a:ext cx="4394772" cy="2634264"/>
          </a:xfrm>
          <a:prstGeom prst="rect">
            <a:avLst/>
          </a:prstGeom>
          <a:solidFill>
            <a:sysClr val="windowText" lastClr="000000"/>
          </a:solidFill>
        </p:spPr>
      </p:pic>
      <p:sp>
        <p:nvSpPr>
          <p:cNvPr id="5" name="Rectangle 4">
            <a:extLst>
              <a:ext uri="{FF2B5EF4-FFF2-40B4-BE49-F238E27FC236}">
                <a16:creationId xmlns:a16="http://schemas.microsoft.com/office/drawing/2014/main" id="{EA1D66A2-2C4D-634E-B2F6-9B6B6069480F}"/>
              </a:ext>
            </a:extLst>
          </p:cNvPr>
          <p:cNvSpPr/>
          <p:nvPr/>
        </p:nvSpPr>
        <p:spPr>
          <a:xfrm>
            <a:off x="5619781" y="4603662"/>
            <a:ext cx="424180" cy="17907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85002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273438B-FDEF-0845-9C54-1D74976BD646}"/>
              </a:ext>
            </a:extLst>
          </p:cNvPr>
          <p:cNvSpPr>
            <a:spLocks noGrp="1"/>
          </p:cNvSpPr>
          <p:nvPr>
            <p:ph type="title"/>
          </p:nvPr>
        </p:nvSpPr>
        <p:spPr>
          <a:xfrm>
            <a:off x="1088684" y="561134"/>
            <a:ext cx="7202456" cy="1049235"/>
          </a:xfrm>
        </p:spPr>
        <p:txBody>
          <a:bodyPr vert="horz" lIns="91440" tIns="45720" rIns="91440" bIns="45720" rtlCol="0" anchor="t">
            <a:normAutofit/>
          </a:bodyPr>
          <a:lstStyle/>
          <a:p>
            <a:pPr defTabSz="914400"/>
            <a:r>
              <a:rPr lang="en-US" sz="1800"/>
              <a:t>Data Exploration</a:t>
            </a:r>
            <a:br>
              <a:rPr lang="en-US" sz="1800"/>
            </a:br>
            <a:r>
              <a:rPr lang="en-US" sz="1800" cap="none"/>
              <a:t>In this datasheet data organized by sale in particular region on particular day</a:t>
            </a:r>
          </a:p>
        </p:txBody>
      </p:sp>
      <p:pic>
        <p:nvPicPr>
          <p:cNvPr id="8194" name="Picture 2" descr="A screenshot of a social media post&#10;&#10;Description automatically generated">
            <a:extLst>
              <a:ext uri="{FF2B5EF4-FFF2-40B4-BE49-F238E27FC236}">
                <a16:creationId xmlns:a16="http://schemas.microsoft.com/office/drawing/2014/main" id="{39B77372-F41C-8945-95FD-3B78C630CA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62126" y="2012811"/>
            <a:ext cx="6929014" cy="376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11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EE2A21C-3927-6B41-B02D-E6A5AA336276}"/>
              </a:ext>
            </a:extLst>
          </p:cNvPr>
          <p:cNvSpPr>
            <a:spLocks noGrp="1"/>
          </p:cNvSpPr>
          <p:nvPr>
            <p:ph type="title"/>
          </p:nvPr>
        </p:nvSpPr>
        <p:spPr>
          <a:xfrm>
            <a:off x="1002708" y="397205"/>
            <a:ext cx="7293355" cy="1353878"/>
          </a:xfrm>
        </p:spPr>
        <p:txBody>
          <a:bodyPr vert="horz" lIns="91440" tIns="45720" rIns="91440" bIns="45720" rtlCol="0" anchor="t">
            <a:normAutofit/>
          </a:bodyPr>
          <a:lstStyle/>
          <a:p>
            <a:pPr defTabSz="914400"/>
            <a:r>
              <a:rPr lang="en-US" sz="1800"/>
              <a:t>Create matrix table and analyze it </a:t>
            </a:r>
            <a:br>
              <a:rPr lang="en-US" sz="1800"/>
            </a:br>
            <a:r>
              <a:rPr lang="en-US" sz="1800" cap="none"/>
              <a:t>we already see how to create matrix in previous slides.</a:t>
            </a:r>
            <a:br>
              <a:rPr lang="en-US" sz="1800" cap="none"/>
            </a:br>
            <a:r>
              <a:rPr lang="en-US" sz="1800" cap="none"/>
              <a:t>Row: Date  Value:NE,NW,SE,SW</a:t>
            </a:r>
            <a:br>
              <a:rPr lang="en-US" sz="1800" cap="none"/>
            </a:br>
            <a:r>
              <a:rPr lang="en-US" sz="1800" cap="none"/>
              <a:t>We can click on Small plus button to extend the hierarchy.</a:t>
            </a:r>
            <a:br>
              <a:rPr lang="en-US" sz="1800" cap="none"/>
            </a:br>
            <a:r>
              <a:rPr lang="en-US" sz="1800" cap="none"/>
              <a:t>Year </a:t>
            </a:r>
            <a:r>
              <a:rPr lang="en-US" sz="1800" cap="none">
                <a:sym typeface="Wingdings" panose="05000000000000000000" pitchFamily="2" charset="2"/>
              </a:rPr>
              <a:t> QuarterMonthDay</a:t>
            </a:r>
            <a:endParaRPr lang="en-US" sz="1800"/>
          </a:p>
        </p:txBody>
      </p:sp>
      <p:pic>
        <p:nvPicPr>
          <p:cNvPr id="9218" name="Picture 2" descr="A screenshot of a social media post&#10;&#10;Description automatically generated">
            <a:extLst>
              <a:ext uri="{FF2B5EF4-FFF2-40B4-BE49-F238E27FC236}">
                <a16:creationId xmlns:a16="http://schemas.microsoft.com/office/drawing/2014/main" id="{F9F36666-89C9-294E-BCC5-EFF73C76648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18662" y="2097261"/>
            <a:ext cx="6886503" cy="38039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47203A9-2933-4E56-A51B-CE52476310F4}"/>
              </a:ext>
            </a:extLst>
          </p:cNvPr>
          <p:cNvSpPr/>
          <p:nvPr/>
        </p:nvSpPr>
        <p:spPr>
          <a:xfrm>
            <a:off x="1676400" y="2966720"/>
            <a:ext cx="254000" cy="162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F7D762-4B62-4A44-95AE-ACC596DD0B90}"/>
              </a:ext>
            </a:extLst>
          </p:cNvPr>
          <p:cNvSpPr/>
          <p:nvPr/>
        </p:nvSpPr>
        <p:spPr>
          <a:xfrm>
            <a:off x="6266663" y="3928093"/>
            <a:ext cx="995680" cy="487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333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D0D9E3F-8204-F04F-9676-2C69BDBD9400}"/>
              </a:ext>
            </a:extLst>
          </p:cNvPr>
          <p:cNvSpPr>
            <a:spLocks noGrp="1"/>
          </p:cNvSpPr>
          <p:nvPr>
            <p:ph type="title"/>
          </p:nvPr>
        </p:nvSpPr>
        <p:spPr>
          <a:xfrm>
            <a:off x="970772" y="537115"/>
            <a:ext cx="8173228" cy="1049235"/>
          </a:xfrm>
        </p:spPr>
        <p:txBody>
          <a:bodyPr vert="horz" lIns="91440" tIns="45720" rIns="91440" bIns="45720" rtlCol="0" anchor="t">
            <a:normAutofit fontScale="90000"/>
          </a:bodyPr>
          <a:lstStyle/>
          <a:p>
            <a:pPr defTabSz="914400"/>
            <a:r>
              <a:rPr lang="en-US" sz="1800"/>
              <a:t>Show data by only month and bring hierarchy back </a:t>
            </a:r>
            <a:br>
              <a:rPr lang="en-US" sz="1800"/>
            </a:br>
            <a:r>
              <a:rPr lang="en-US" sz="1800" cap="none"/>
              <a:t>To see data by month we can remove year and quarter by clicking on small cross button.</a:t>
            </a:r>
            <a:br>
              <a:rPr lang="en-US" sz="1800" cap="none"/>
            </a:br>
            <a:r>
              <a:rPr lang="en-US" sz="1800" cap="none"/>
              <a:t>We can bring hierarchy back from clicking on Date hierarchy.</a:t>
            </a:r>
            <a:endParaRPr lang="en-US" sz="1800"/>
          </a:p>
        </p:txBody>
      </p:sp>
      <p:pic>
        <p:nvPicPr>
          <p:cNvPr id="10242" name="Picture 2" descr="A screenshot of a social media post&#10;&#10;Description automatically generated">
            <a:extLst>
              <a:ext uri="{FF2B5EF4-FFF2-40B4-BE49-F238E27FC236}">
                <a16:creationId xmlns:a16="http://schemas.microsoft.com/office/drawing/2014/main" id="{032AB017-05B6-FE4F-97F2-D3191376856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4" y="2015731"/>
            <a:ext cx="6732177" cy="37398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69B60F7-AA02-47A6-8BE3-143C7DB87AC9}"/>
              </a:ext>
            </a:extLst>
          </p:cNvPr>
          <p:cNvSpPr/>
          <p:nvPr/>
        </p:nvSpPr>
        <p:spPr>
          <a:xfrm>
            <a:off x="6624320" y="4277360"/>
            <a:ext cx="1107440" cy="1026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686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1540105-D682-FA43-9977-7BB0207CCF86}"/>
              </a:ext>
            </a:extLst>
          </p:cNvPr>
          <p:cNvSpPr>
            <a:spLocks noGrp="1"/>
          </p:cNvSpPr>
          <p:nvPr>
            <p:ph type="title"/>
          </p:nvPr>
        </p:nvSpPr>
        <p:spPr>
          <a:xfrm>
            <a:off x="971080" y="429262"/>
            <a:ext cx="7202456" cy="1049235"/>
          </a:xfrm>
        </p:spPr>
        <p:txBody>
          <a:bodyPr vert="horz" lIns="91440" tIns="45720" rIns="91440" bIns="45720" rtlCol="0" anchor="t">
            <a:normAutofit fontScale="90000"/>
          </a:bodyPr>
          <a:lstStyle/>
          <a:p>
            <a:pPr defTabSz="914400"/>
            <a:r>
              <a:rPr lang="en-US" sz="1800"/>
              <a:t>Make different column for quarter and month</a:t>
            </a:r>
            <a:br>
              <a:rPr lang="en-US" sz="1800"/>
            </a:br>
            <a:r>
              <a:rPr lang="en-US" sz="1800" cap="none"/>
              <a:t>when we expand hierarchy  want two separate column for year and quarter.</a:t>
            </a:r>
            <a:br>
              <a:rPr lang="en-US" sz="1800" cap="none"/>
            </a:br>
            <a:r>
              <a:rPr lang="en-US" sz="1800" cap="none"/>
              <a:t>Go to format tab and turn on stepped layout.</a:t>
            </a:r>
            <a:endParaRPr lang="en-US" sz="1800"/>
          </a:p>
        </p:txBody>
      </p:sp>
      <p:pic>
        <p:nvPicPr>
          <p:cNvPr id="11266" name="Picture 2" descr="A screenshot of a social media post&#10;&#10;Description automatically generated">
            <a:extLst>
              <a:ext uri="{FF2B5EF4-FFF2-40B4-BE49-F238E27FC236}">
                <a16:creationId xmlns:a16="http://schemas.microsoft.com/office/drawing/2014/main" id="{6340C09E-6A67-BA44-B096-C335BA2F51B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5" y="2015732"/>
            <a:ext cx="7016915" cy="38313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D1A0F68-6C04-4DAC-AEB5-7F01382DA9B1}"/>
              </a:ext>
            </a:extLst>
          </p:cNvPr>
          <p:cNvSpPr/>
          <p:nvPr/>
        </p:nvSpPr>
        <p:spPr>
          <a:xfrm>
            <a:off x="6431280" y="3586480"/>
            <a:ext cx="254000"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1EDC6AB-487F-4CB4-99B1-B2CED1AAB6AB}"/>
              </a:ext>
            </a:extLst>
          </p:cNvPr>
          <p:cNvCxnSpPr/>
          <p:nvPr/>
        </p:nvCxnSpPr>
        <p:spPr>
          <a:xfrm flipH="1" flipV="1">
            <a:off x="3698240" y="3429000"/>
            <a:ext cx="2733040" cy="40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5687EE2-387B-45AE-954B-CCC3A615926C}"/>
              </a:ext>
            </a:extLst>
          </p:cNvPr>
          <p:cNvSpPr/>
          <p:nvPr/>
        </p:nvSpPr>
        <p:spPr>
          <a:xfrm>
            <a:off x="1432560" y="2862223"/>
            <a:ext cx="629920" cy="2027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6514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CEC8F9E-6EA3-2C42-A96E-FC1FFE5B9B44}"/>
              </a:ext>
            </a:extLst>
          </p:cNvPr>
          <p:cNvSpPr>
            <a:spLocks noGrp="1"/>
          </p:cNvSpPr>
          <p:nvPr>
            <p:ph type="title"/>
          </p:nvPr>
        </p:nvSpPr>
        <p:spPr>
          <a:xfrm>
            <a:off x="989131" y="229764"/>
            <a:ext cx="7202456" cy="1294234"/>
          </a:xfrm>
        </p:spPr>
        <p:txBody>
          <a:bodyPr vert="horz" lIns="91440" tIns="45720" rIns="91440" bIns="45720" rtlCol="0" anchor="t">
            <a:normAutofit/>
          </a:bodyPr>
          <a:lstStyle/>
          <a:p>
            <a:pPr defTabSz="914400"/>
            <a:r>
              <a:rPr lang="en-US" sz="1800"/>
              <a:t>Filter by different month </a:t>
            </a:r>
            <a:br>
              <a:rPr lang="en-US" sz="1800"/>
            </a:br>
            <a:r>
              <a:rPr lang="en-US" sz="1800" cap="none"/>
              <a:t>like excel we can filter data. there are three type of filters on chart level ,page level and report level. </a:t>
            </a:r>
            <a:br>
              <a:rPr lang="en-US" sz="1800" cap="none"/>
            </a:br>
            <a:r>
              <a:rPr lang="en-US" sz="1800" cap="none"/>
              <a:t>for example we want to just analyze January month data.</a:t>
            </a:r>
            <a:endParaRPr lang="en-US" sz="1800"/>
          </a:p>
        </p:txBody>
      </p:sp>
      <p:pic>
        <p:nvPicPr>
          <p:cNvPr id="12290" name="Picture 2" descr="A screenshot of a social media post&#10;&#10;Description automatically generated">
            <a:extLst>
              <a:ext uri="{FF2B5EF4-FFF2-40B4-BE49-F238E27FC236}">
                <a16:creationId xmlns:a16="http://schemas.microsoft.com/office/drawing/2014/main" id="{639DC562-72BF-E544-92B8-5519C6BEE5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4" y="2015732"/>
            <a:ext cx="7003351" cy="40269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C32E72A-E74D-4679-B507-C828AD630D11}"/>
              </a:ext>
            </a:extLst>
          </p:cNvPr>
          <p:cNvSpPr/>
          <p:nvPr/>
        </p:nvSpPr>
        <p:spPr>
          <a:xfrm>
            <a:off x="5130800" y="4185920"/>
            <a:ext cx="660400"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14B2EE5-C6B5-465C-A3DC-F4732493EDDA}"/>
              </a:ext>
            </a:extLst>
          </p:cNvPr>
          <p:cNvCxnSpPr>
            <a:stCxn id="3" idx="1"/>
          </p:cNvCxnSpPr>
          <p:nvPr/>
        </p:nvCxnSpPr>
        <p:spPr>
          <a:xfrm flipH="1" flipV="1">
            <a:off x="3200400" y="3525520"/>
            <a:ext cx="1930400" cy="109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226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DD079BE-BA2C-1945-A262-6196B0BD86F0}"/>
              </a:ext>
            </a:extLst>
          </p:cNvPr>
          <p:cNvSpPr>
            <a:spLocks noGrp="1"/>
          </p:cNvSpPr>
          <p:nvPr>
            <p:ph type="title"/>
          </p:nvPr>
        </p:nvSpPr>
        <p:spPr>
          <a:xfrm>
            <a:off x="970772" y="135456"/>
            <a:ext cx="8061468" cy="1612060"/>
          </a:xfrm>
        </p:spPr>
        <p:txBody>
          <a:bodyPr vert="horz" lIns="91440" tIns="45720" rIns="91440" bIns="45720" rtlCol="0" anchor="t">
            <a:normAutofit/>
          </a:bodyPr>
          <a:lstStyle/>
          <a:p>
            <a:pPr defTabSz="914400" fontAlgn="base"/>
            <a:r>
              <a:rPr lang="en-US" sz="1800"/>
              <a:t>Pivot Chart </a:t>
            </a:r>
            <a:br>
              <a:rPr lang="en-US" sz="1800"/>
            </a:br>
            <a:r>
              <a:rPr lang="en-US" sz="1800" cap="none"/>
              <a:t>stacked bar chart </a:t>
            </a:r>
            <a:br>
              <a:rPr lang="en-US" sz="1800" cap="none"/>
            </a:br>
            <a:r>
              <a:rPr lang="en-US" sz="1800" cap="none"/>
              <a:t>excellent way to visualize data is by creating different chart.  power bi contains many visualizations than excel. </a:t>
            </a:r>
            <a:br>
              <a:rPr lang="en-US" sz="2200" cap="none"/>
            </a:br>
            <a:r>
              <a:rPr lang="en-US" sz="2200" cap="none"/>
              <a:t>axis: sales person   value: no items</a:t>
            </a:r>
            <a:endParaRPr lang="en-US" sz="2200"/>
          </a:p>
        </p:txBody>
      </p:sp>
      <p:pic>
        <p:nvPicPr>
          <p:cNvPr id="13314" name="Picture 2" descr="A screenshot of a social media post&#10;&#10;Description automatically generated">
            <a:extLst>
              <a:ext uri="{FF2B5EF4-FFF2-40B4-BE49-F238E27FC236}">
                <a16:creationId xmlns:a16="http://schemas.microsoft.com/office/drawing/2014/main" id="{50BE600F-64DC-9A42-8EAC-25850461AFB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4" y="2015732"/>
            <a:ext cx="6473779" cy="34472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E179DB9-A391-4625-90B4-62DCF3C076E2}"/>
              </a:ext>
            </a:extLst>
          </p:cNvPr>
          <p:cNvSpPr/>
          <p:nvPr/>
        </p:nvSpPr>
        <p:spPr>
          <a:xfrm>
            <a:off x="5699760" y="3058160"/>
            <a:ext cx="25400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A5875E17-2BCD-4587-BCD0-2F5262042245}"/>
              </a:ext>
            </a:extLst>
          </p:cNvPr>
          <p:cNvCxnSpPr>
            <a:stCxn id="3" idx="1"/>
          </p:cNvCxnSpPr>
          <p:nvPr/>
        </p:nvCxnSpPr>
        <p:spPr>
          <a:xfrm flipH="1">
            <a:off x="3942080" y="3149600"/>
            <a:ext cx="1757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707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37A01FD-80A1-C542-8FC4-000243F0CF99}"/>
              </a:ext>
            </a:extLst>
          </p:cNvPr>
          <p:cNvSpPr>
            <a:spLocks noGrp="1"/>
          </p:cNvSpPr>
          <p:nvPr>
            <p:ph type="title"/>
          </p:nvPr>
        </p:nvSpPr>
        <p:spPr>
          <a:xfrm>
            <a:off x="1086466" y="365760"/>
            <a:ext cx="7986413" cy="1437943"/>
          </a:xfrm>
        </p:spPr>
        <p:txBody>
          <a:bodyPr vert="horz" lIns="91440" tIns="45720" rIns="91440" bIns="45720" rtlCol="0" anchor="t">
            <a:normAutofit/>
          </a:bodyPr>
          <a:lstStyle/>
          <a:p>
            <a:pPr defTabSz="914400"/>
            <a:r>
              <a:rPr lang="en-US" sz="1800"/>
              <a:t>Format Charts </a:t>
            </a:r>
            <a:br>
              <a:rPr lang="en-US" sz="1800"/>
            </a:br>
            <a:r>
              <a:rPr lang="en-US" sz="1800" cap="none"/>
              <a:t>another good thing is that we can format chart by giving them labels , change title size colors and too many</a:t>
            </a:r>
            <a:r>
              <a:rPr lang="en-US" sz="1800"/>
              <a:t>.</a:t>
            </a:r>
          </a:p>
        </p:txBody>
      </p:sp>
      <p:pic>
        <p:nvPicPr>
          <p:cNvPr id="14338" name="Picture 2" descr="A screenshot of a video game&#10;&#10;Description automatically generated">
            <a:extLst>
              <a:ext uri="{FF2B5EF4-FFF2-40B4-BE49-F238E27FC236}">
                <a16:creationId xmlns:a16="http://schemas.microsoft.com/office/drawing/2014/main" id="{EEC1BD2B-5D3A-FF4B-AA48-EDD1371BE4E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73106" y="2140333"/>
            <a:ext cx="6486147" cy="36484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AA54205-BB9A-477A-85A8-5CEB0E73AD58}"/>
              </a:ext>
            </a:extLst>
          </p:cNvPr>
          <p:cNvSpPr/>
          <p:nvPr/>
        </p:nvSpPr>
        <p:spPr>
          <a:xfrm>
            <a:off x="5933440" y="3200400"/>
            <a:ext cx="24384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BAD0D82-A879-4342-B39B-BD967C3DE0BD}"/>
              </a:ext>
            </a:extLst>
          </p:cNvPr>
          <p:cNvCxnSpPr>
            <a:stCxn id="3" idx="1"/>
          </p:cNvCxnSpPr>
          <p:nvPr/>
        </p:nvCxnSpPr>
        <p:spPr>
          <a:xfrm flipH="1">
            <a:off x="4053840" y="3314700"/>
            <a:ext cx="187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001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66E5EC1-FDE3-EA4D-8E76-A58FF9302F01}"/>
              </a:ext>
            </a:extLst>
          </p:cNvPr>
          <p:cNvSpPr>
            <a:spLocks noGrp="1"/>
          </p:cNvSpPr>
          <p:nvPr>
            <p:ph type="title"/>
          </p:nvPr>
        </p:nvSpPr>
        <p:spPr>
          <a:xfrm>
            <a:off x="1093607" y="440008"/>
            <a:ext cx="7202456" cy="1234692"/>
          </a:xfrm>
        </p:spPr>
        <p:txBody>
          <a:bodyPr vert="horz" lIns="91440" tIns="45720" rIns="91440" bIns="45720" rtlCol="0" anchor="t">
            <a:normAutofit/>
          </a:bodyPr>
          <a:lstStyle/>
          <a:p>
            <a:pPr defTabSz="914400"/>
            <a:r>
              <a:rPr lang="en-US" sz="1800"/>
              <a:t>Ascending and Descending data</a:t>
            </a:r>
            <a:br>
              <a:rPr lang="en-US" sz="1800"/>
            </a:br>
            <a:r>
              <a:rPr lang="en-US" sz="1800" cap="none"/>
              <a:t>we can also order data in ascending or descending order with them it become easy to analyze data.</a:t>
            </a:r>
            <a:br>
              <a:rPr lang="en-US" sz="1800" cap="none"/>
            </a:br>
            <a:r>
              <a:rPr lang="en-US" sz="1800" cap="none"/>
              <a:t>Sorting data is very important to analyze it.</a:t>
            </a:r>
            <a:endParaRPr lang="en-US" sz="1800"/>
          </a:p>
        </p:txBody>
      </p:sp>
      <p:pic>
        <p:nvPicPr>
          <p:cNvPr id="15362" name="Picture 2" descr="A screenshot of a social media post&#10;&#10;Description automatically generated">
            <a:extLst>
              <a:ext uri="{FF2B5EF4-FFF2-40B4-BE49-F238E27FC236}">
                <a16:creationId xmlns:a16="http://schemas.microsoft.com/office/drawing/2014/main" id="{BEBF9289-0468-D34F-8CB9-0AEFD70712B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4" y="2015732"/>
            <a:ext cx="6473782" cy="34472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D153B6-BC57-4080-83C1-AFEC6BDE8D21}"/>
              </a:ext>
            </a:extLst>
          </p:cNvPr>
          <p:cNvSpPr/>
          <p:nvPr/>
        </p:nvSpPr>
        <p:spPr>
          <a:xfrm>
            <a:off x="3870960" y="3545840"/>
            <a:ext cx="1270000" cy="1188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8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3357" y="1600199"/>
            <a:ext cx="2654449" cy="4297680"/>
          </a:xfrm>
        </p:spPr>
        <p:txBody>
          <a:bodyPr anchor="ctr">
            <a:normAutofit/>
          </a:bodyPr>
          <a:lstStyle/>
          <a:p>
            <a:r>
              <a:rPr lang="en-US"/>
              <a:t>Step 1:  How to create a pivot table in Power BI. </a:t>
            </a:r>
          </a:p>
        </p:txBody>
      </p:sp>
      <p:cxnSp>
        <p:nvCxnSpPr>
          <p:cNvPr id="25" name="Straight Connector 24">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93638" y="1600199"/>
            <a:ext cx="4597502" cy="4297680"/>
          </a:xfrm>
        </p:spPr>
        <p:txBody>
          <a:bodyPr anchor="ctr">
            <a:normAutofit/>
          </a:bodyPr>
          <a:lstStyle/>
          <a:p>
            <a:pPr algn="just">
              <a:lnSpc>
                <a:spcPct val="110000"/>
              </a:lnSpc>
            </a:pPr>
            <a:r>
              <a:rPr lang="en-US" sz="1700"/>
              <a:t>Firstly there is no “Pivot Table” in Power BI but there is a “Matrix Visualization” which is almost equivalent to a Pivot Table in Excel. It offers nearly the same features as Pivot does In Excel but they are named differently and of course placed differently. </a:t>
            </a:r>
          </a:p>
          <a:p>
            <a:pPr algn="just">
              <a:lnSpc>
                <a:spcPct val="110000"/>
              </a:lnSpc>
            </a:pPr>
            <a:r>
              <a:rPr lang="en-US" sz="1700"/>
              <a:t>In this example, the spreadsheet contains the information of the salesperson, the product sold by the salesperson, the region in which the product was sold and the customer who bought the product, date, the item cost, No. of items sold of each of the product sold and the total cost.</a:t>
            </a:r>
          </a:p>
          <a:p>
            <a:pPr>
              <a:lnSpc>
                <a:spcPct val="110000"/>
              </a:lnSpc>
            </a:pPr>
            <a:endParaRPr lang="en-US" sz="1700"/>
          </a:p>
        </p:txBody>
      </p:sp>
    </p:spTree>
    <p:extLst>
      <p:ext uri="{BB962C8B-B14F-4D97-AF65-F5344CB8AC3E}">
        <p14:creationId xmlns:p14="http://schemas.microsoft.com/office/powerpoint/2010/main" val="3251066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3C44872-44D8-D94A-BF64-6AECACCA713B}"/>
              </a:ext>
            </a:extLst>
          </p:cNvPr>
          <p:cNvSpPr>
            <a:spLocks noGrp="1"/>
          </p:cNvSpPr>
          <p:nvPr>
            <p:ph type="title"/>
          </p:nvPr>
        </p:nvSpPr>
        <p:spPr>
          <a:xfrm>
            <a:off x="970772" y="581454"/>
            <a:ext cx="7202456" cy="1049235"/>
          </a:xfrm>
        </p:spPr>
        <p:txBody>
          <a:bodyPr vert="horz" lIns="91440" tIns="45720" rIns="91440" bIns="45720" rtlCol="0" anchor="t">
            <a:normAutofit/>
          </a:bodyPr>
          <a:lstStyle/>
          <a:p>
            <a:pPr defTabSz="914400"/>
            <a:r>
              <a:rPr lang="en-US" sz="1800"/>
              <a:t>Stacked Column Chart</a:t>
            </a:r>
            <a:br>
              <a:rPr lang="en-US" sz="1800"/>
            </a:br>
            <a:r>
              <a:rPr lang="en-US" sz="1800"/>
              <a:t>Axis: Sales Person  Legend: product   values: no Items   </a:t>
            </a:r>
          </a:p>
        </p:txBody>
      </p:sp>
      <p:pic>
        <p:nvPicPr>
          <p:cNvPr id="16386" name="Picture 2" descr="A screenshot of a cell phone&#10;&#10;Description automatically generated">
            <a:extLst>
              <a:ext uri="{FF2B5EF4-FFF2-40B4-BE49-F238E27FC236}">
                <a16:creationId xmlns:a16="http://schemas.microsoft.com/office/drawing/2014/main" id="{A47C95B9-AE1E-6E47-B403-A590642C2AC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4" y="2025892"/>
            <a:ext cx="6504314" cy="34472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6CB613C-577C-4CE5-8813-C58876831E3E}"/>
              </a:ext>
            </a:extLst>
          </p:cNvPr>
          <p:cNvSpPr/>
          <p:nvPr/>
        </p:nvSpPr>
        <p:spPr>
          <a:xfrm>
            <a:off x="5862320" y="3048000"/>
            <a:ext cx="274320"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DDC8383-CC90-459A-A4CD-50A5848D3CA2}"/>
              </a:ext>
            </a:extLst>
          </p:cNvPr>
          <p:cNvCxnSpPr/>
          <p:nvPr/>
        </p:nvCxnSpPr>
        <p:spPr>
          <a:xfrm flipH="1">
            <a:off x="4572000" y="3119120"/>
            <a:ext cx="1290320" cy="172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597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C034CA3-DA67-9A43-A8C0-3DDC2C185DAD}"/>
              </a:ext>
            </a:extLst>
          </p:cNvPr>
          <p:cNvSpPr>
            <a:spLocks noGrp="1"/>
          </p:cNvSpPr>
          <p:nvPr>
            <p:ph type="title"/>
          </p:nvPr>
        </p:nvSpPr>
        <p:spPr>
          <a:xfrm>
            <a:off x="970772" y="1489243"/>
            <a:ext cx="7202456" cy="1049235"/>
          </a:xfrm>
        </p:spPr>
        <p:txBody>
          <a:bodyPr vert="horz" lIns="91440" tIns="45720" rIns="91440" bIns="45720" rtlCol="0" anchor="t">
            <a:normAutofit/>
          </a:bodyPr>
          <a:lstStyle/>
          <a:p>
            <a:pPr defTabSz="914400"/>
            <a:r>
              <a:rPr lang="en-US" sz="1800"/>
              <a:t>100% stacked bar chart </a:t>
            </a:r>
          </a:p>
        </p:txBody>
      </p:sp>
      <p:pic>
        <p:nvPicPr>
          <p:cNvPr id="17410" name="Picture 2" descr="A screenshot of a computer&#10;&#10;Description automatically generated">
            <a:extLst>
              <a:ext uri="{FF2B5EF4-FFF2-40B4-BE49-F238E27FC236}">
                <a16:creationId xmlns:a16="http://schemas.microsoft.com/office/drawing/2014/main" id="{471C7D43-053D-1644-ABC1-5F7234570F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3" y="2015731"/>
            <a:ext cx="6817216" cy="36301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9A630DB-27A7-45D9-9FAD-BF0F88CEF725}"/>
              </a:ext>
            </a:extLst>
          </p:cNvPr>
          <p:cNvSpPr/>
          <p:nvPr/>
        </p:nvSpPr>
        <p:spPr>
          <a:xfrm>
            <a:off x="6573520" y="3108960"/>
            <a:ext cx="254000" cy="32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BA2F247-A04D-4C19-BAC7-517C82A1DB64}"/>
              </a:ext>
            </a:extLst>
          </p:cNvPr>
          <p:cNvCxnSpPr>
            <a:stCxn id="3" idx="1"/>
          </p:cNvCxnSpPr>
          <p:nvPr/>
        </p:nvCxnSpPr>
        <p:spPr>
          <a:xfrm flipH="1">
            <a:off x="5039360" y="3268980"/>
            <a:ext cx="1534160" cy="73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636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6ECC74E-03C0-6541-88B0-42B85084E019}"/>
              </a:ext>
            </a:extLst>
          </p:cNvPr>
          <p:cNvSpPr>
            <a:spLocks noGrp="1"/>
          </p:cNvSpPr>
          <p:nvPr>
            <p:ph type="title"/>
          </p:nvPr>
        </p:nvSpPr>
        <p:spPr>
          <a:xfrm>
            <a:off x="970772" y="1489243"/>
            <a:ext cx="7202456" cy="1049235"/>
          </a:xfrm>
        </p:spPr>
        <p:txBody>
          <a:bodyPr vert="horz" lIns="91440" tIns="45720" rIns="91440" bIns="45720" rtlCol="0" anchor="t">
            <a:normAutofit/>
          </a:bodyPr>
          <a:lstStyle/>
          <a:p>
            <a:pPr defTabSz="914400"/>
            <a:r>
              <a:rPr lang="en-US" sz="1800"/>
              <a:t>100% stacked Column chart </a:t>
            </a:r>
          </a:p>
        </p:txBody>
      </p:sp>
      <p:pic>
        <p:nvPicPr>
          <p:cNvPr id="18434" name="Picture 2" descr="A screenshot of a cell phone&#10;&#10;Description automatically generated">
            <a:extLst>
              <a:ext uri="{FF2B5EF4-FFF2-40B4-BE49-F238E27FC236}">
                <a16:creationId xmlns:a16="http://schemas.microsoft.com/office/drawing/2014/main" id="{89F4193D-13C7-3C4C-90B8-966360BC0E3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4" y="2015732"/>
            <a:ext cx="6217323" cy="34506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5B311E1-8D08-4D09-B34E-1B7AEE957203}"/>
              </a:ext>
            </a:extLst>
          </p:cNvPr>
          <p:cNvSpPr/>
          <p:nvPr/>
        </p:nvSpPr>
        <p:spPr>
          <a:xfrm>
            <a:off x="6187440" y="2926080"/>
            <a:ext cx="22352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8C53474-3BDA-4208-ABC4-1A2F75F823DE}"/>
              </a:ext>
            </a:extLst>
          </p:cNvPr>
          <p:cNvCxnSpPr>
            <a:stCxn id="3" idx="1"/>
          </p:cNvCxnSpPr>
          <p:nvPr/>
        </p:nvCxnSpPr>
        <p:spPr>
          <a:xfrm flipH="1">
            <a:off x="4846320" y="3078480"/>
            <a:ext cx="1341120" cy="321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415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72CA4-C442-244C-9EBE-F4B8C1A95DC3}"/>
              </a:ext>
            </a:extLst>
          </p:cNvPr>
          <p:cNvSpPr>
            <a:spLocks noGrp="1"/>
          </p:cNvSpPr>
          <p:nvPr>
            <p:ph type="title"/>
          </p:nvPr>
        </p:nvSpPr>
        <p:spPr>
          <a:xfrm>
            <a:off x="1286328" y="506039"/>
            <a:ext cx="6571343" cy="1049235"/>
          </a:xfrm>
        </p:spPr>
        <p:txBody>
          <a:bodyPr>
            <a:normAutofit fontScale="90000"/>
          </a:bodyPr>
          <a:lstStyle/>
          <a:p>
            <a:r>
              <a:rPr lang="en-US" sz="2000" b="1"/>
              <a:t>Other Grouping</a:t>
            </a:r>
            <a:br>
              <a:rPr lang="en-US" sz="2000" b="1"/>
            </a:br>
            <a:r>
              <a:rPr lang="en-US" sz="2000" cap="none"/>
              <a:t>good feature of power bi is that we can do any mathematical function like sum ,subtraction etc. </a:t>
            </a:r>
            <a:br>
              <a:rPr lang="en-US" sz="2000" cap="none"/>
            </a:br>
            <a:r>
              <a:rPr lang="en-US" sz="2000" cap="none"/>
              <a:t>In transform data got to conditional column menu and we can see following screen.</a:t>
            </a:r>
            <a:endParaRPr lang="en-US" sz="2000"/>
          </a:p>
        </p:txBody>
      </p:sp>
      <p:pic>
        <p:nvPicPr>
          <p:cNvPr id="19458" name="Picture 2">
            <a:extLst>
              <a:ext uri="{FF2B5EF4-FFF2-40B4-BE49-F238E27FC236}">
                <a16:creationId xmlns:a16="http://schemas.microsoft.com/office/drawing/2014/main" id="{CC40FFE7-67FF-3746-9BFA-36ABE8D5E7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7963" y="2489994"/>
            <a:ext cx="6502400"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113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44C8A9D-44FA-BF4C-8CED-32ADFEBC2109}"/>
              </a:ext>
            </a:extLst>
          </p:cNvPr>
          <p:cNvSpPr>
            <a:spLocks noGrp="1"/>
          </p:cNvSpPr>
          <p:nvPr>
            <p:ph type="title"/>
          </p:nvPr>
        </p:nvSpPr>
        <p:spPr>
          <a:xfrm>
            <a:off x="1093607" y="561134"/>
            <a:ext cx="7202456" cy="1049235"/>
          </a:xfrm>
        </p:spPr>
        <p:txBody>
          <a:bodyPr vert="horz" lIns="91440" tIns="45720" rIns="91440" bIns="45720" rtlCol="0" anchor="t">
            <a:normAutofit/>
          </a:bodyPr>
          <a:lstStyle/>
          <a:p>
            <a:pPr defTabSz="914400"/>
            <a:r>
              <a:rPr lang="en-US" sz="2000"/>
              <a:t>ADD Column </a:t>
            </a:r>
            <a:br>
              <a:rPr lang="en-US" sz="2000"/>
            </a:br>
            <a:r>
              <a:rPr lang="en-US" sz="2000" cap="none"/>
              <a:t>for example we can add NE and SE column as follows.</a:t>
            </a:r>
            <a:endParaRPr lang="en-US" sz="2000"/>
          </a:p>
        </p:txBody>
      </p:sp>
      <p:pic>
        <p:nvPicPr>
          <p:cNvPr id="20482" name="Picture 2">
            <a:extLst>
              <a:ext uri="{FF2B5EF4-FFF2-40B4-BE49-F238E27FC236}">
                <a16:creationId xmlns:a16="http://schemas.microsoft.com/office/drawing/2014/main" id="{82EAEB40-C562-4F4D-934E-5ECF20141B6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88684" y="2066532"/>
            <a:ext cx="6966632" cy="34506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7D24EB9-07B2-400A-97C2-4DE92637C57F}"/>
              </a:ext>
            </a:extLst>
          </p:cNvPr>
          <p:cNvSpPr/>
          <p:nvPr/>
        </p:nvSpPr>
        <p:spPr>
          <a:xfrm>
            <a:off x="1290320" y="2804160"/>
            <a:ext cx="4348480" cy="701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65342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55DD4ECA-16D3-3241-9BB7-2080FE46D6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7963" y="1958273"/>
            <a:ext cx="6502400" cy="337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2460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0" name="Picture 5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62" name="Straight Connector 6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6" name="Rectangle 65">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DAD28C4-F0B7-5441-88A2-40ECE15942F2}"/>
              </a:ext>
            </a:extLst>
          </p:cNvPr>
          <p:cNvSpPr>
            <a:spLocks noGrp="1"/>
          </p:cNvSpPr>
          <p:nvPr>
            <p:ph type="title"/>
          </p:nvPr>
        </p:nvSpPr>
        <p:spPr>
          <a:xfrm>
            <a:off x="494475" y="1474969"/>
            <a:ext cx="2117940" cy="1868760"/>
          </a:xfrm>
        </p:spPr>
        <p:txBody>
          <a:bodyPr vert="horz" lIns="91440" tIns="45720" rIns="91440" bIns="0" rtlCol="0" anchor="b">
            <a:normAutofit/>
          </a:bodyPr>
          <a:lstStyle/>
          <a:p>
            <a:pPr lvl="1" algn="l" rtl="0">
              <a:lnSpc>
                <a:spcPct val="90000"/>
              </a:lnSpc>
              <a:spcBef>
                <a:spcPct val="0"/>
              </a:spcBef>
            </a:pPr>
            <a:r>
              <a:rPr lang="en-US" sz="1000" kern="1200" cap="all">
                <a:solidFill>
                  <a:schemeClr val="tx1"/>
                </a:solidFill>
                <a:latin typeface="+mj-lt"/>
                <a:ea typeface="+mj-ea"/>
                <a:cs typeface="+mj-cs"/>
              </a:rPr>
              <a:t>STEP 4: New Features in Power BI Pivot Tables that weren’t there in Excel</a:t>
            </a:r>
            <a:br>
              <a:rPr lang="en-US" sz="1000" kern="1200" cap="all">
                <a:solidFill>
                  <a:schemeClr val="tx1"/>
                </a:solidFill>
                <a:latin typeface="+mj-lt"/>
                <a:ea typeface="+mj-ea"/>
                <a:cs typeface="+mj-cs"/>
              </a:rPr>
            </a:br>
            <a:r>
              <a:rPr lang="en-US" sz="1000" kern="1200" cap="all">
                <a:solidFill>
                  <a:schemeClr val="tx1"/>
                </a:solidFill>
                <a:latin typeface="+mj-lt"/>
                <a:ea typeface="+mj-ea"/>
                <a:cs typeface="+mj-cs"/>
              </a:rPr>
              <a:t>Field formatting in units, thousands, millions etc </a:t>
            </a:r>
            <a:br>
              <a:rPr lang="en-US" sz="1000" kern="1200" cap="all">
                <a:solidFill>
                  <a:schemeClr val="tx1"/>
                </a:solidFill>
                <a:latin typeface="+mj-lt"/>
                <a:ea typeface="+mj-ea"/>
                <a:cs typeface="+mj-cs"/>
              </a:rPr>
            </a:br>
            <a:r>
              <a:rPr lang="en-US" sz="1000" kern="1200" cap="all">
                <a:solidFill>
                  <a:schemeClr val="tx1"/>
                </a:solidFill>
                <a:latin typeface="+mj-lt"/>
                <a:ea typeface="+mj-ea"/>
                <a:cs typeface="+mj-cs"/>
              </a:rPr>
              <a:t> </a:t>
            </a:r>
            <a:br>
              <a:rPr lang="en-US" sz="1000" kern="1200" cap="all">
                <a:solidFill>
                  <a:schemeClr val="tx1"/>
                </a:solidFill>
                <a:latin typeface="+mj-lt"/>
                <a:ea typeface="+mj-ea"/>
                <a:cs typeface="+mj-cs"/>
              </a:rPr>
            </a:br>
            <a:br>
              <a:rPr lang="en-US" sz="1000" kern="1200" cap="all">
                <a:solidFill>
                  <a:schemeClr val="tx1"/>
                </a:solidFill>
                <a:latin typeface="+mj-lt"/>
                <a:ea typeface="+mj-ea"/>
                <a:cs typeface="+mj-cs"/>
              </a:rPr>
            </a:br>
            <a:r>
              <a:rPr lang="en-US" sz="1000" kern="1200" cap="all">
                <a:solidFill>
                  <a:schemeClr val="tx1"/>
                </a:solidFill>
                <a:latin typeface="+mj-lt"/>
                <a:ea typeface="+mj-ea"/>
                <a:cs typeface="+mj-cs"/>
              </a:rPr>
              <a:t>Select the Matrix visual and go to the Format Tab</a:t>
            </a:r>
            <a:br>
              <a:rPr lang="en-US" sz="1000" kern="1200" cap="all">
                <a:solidFill>
                  <a:schemeClr val="tx1"/>
                </a:solidFill>
                <a:latin typeface="+mj-lt"/>
                <a:ea typeface="+mj-ea"/>
                <a:cs typeface="+mj-cs"/>
              </a:rPr>
            </a:br>
            <a:endParaRPr lang="en-US" sz="1000" kern="1200" cap="all">
              <a:solidFill>
                <a:schemeClr val="tx1"/>
              </a:solidFill>
              <a:latin typeface="+mj-lt"/>
              <a:ea typeface="+mj-ea"/>
              <a:cs typeface="+mj-cs"/>
            </a:endParaRPr>
          </a:p>
        </p:txBody>
      </p:sp>
      <p:cxnSp>
        <p:nvCxnSpPr>
          <p:cNvPr id="70" name="Straight Connector 69">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475" y="3528543"/>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2" name="Group 71">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482171"/>
            <a:ext cx="5670087" cy="5149101"/>
            <a:chOff x="3979389" y="482171"/>
            <a:chExt cx="7560115" cy="5149101"/>
          </a:xfrm>
        </p:grpSpPr>
        <p:sp>
          <p:nvSpPr>
            <p:cNvPr id="73" name="Rectangle 72">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6" name="Rectangle 75">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1615" y="977965"/>
            <a:ext cx="4961686"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5B949552-4B68-AE48-9ED1-F276E6628A7A}"/>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3463780" y="1659336"/>
            <a:ext cx="4712189" cy="2780190"/>
          </a:xfrm>
          <a:prstGeom prst="rect">
            <a:avLst/>
          </a:prstGeom>
        </p:spPr>
      </p:pic>
      <p:pic>
        <p:nvPicPr>
          <p:cNvPr id="78" name="Picture 77">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80" name="Straight Connector 79">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011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38E9E8B-25C1-A04E-B2DB-07FAA9EC1392}"/>
              </a:ext>
            </a:extLst>
          </p:cNvPr>
          <p:cNvSpPr>
            <a:spLocks noGrp="1"/>
          </p:cNvSpPr>
          <p:nvPr>
            <p:ph type="title"/>
          </p:nvPr>
        </p:nvSpPr>
        <p:spPr>
          <a:xfrm>
            <a:off x="494475" y="1474969"/>
            <a:ext cx="2117940" cy="1868760"/>
          </a:xfrm>
        </p:spPr>
        <p:txBody>
          <a:bodyPr vert="horz" lIns="91440" tIns="45720" rIns="91440" bIns="0" rtlCol="0" anchor="b">
            <a:normAutofit/>
          </a:bodyPr>
          <a:lstStyle/>
          <a:p>
            <a:pPr defTabSz="914400"/>
            <a:r>
              <a:rPr lang="en-US" sz="2000"/>
              <a:t>Scroll down to Field Formatting</a:t>
            </a:r>
            <a:br>
              <a:rPr lang="en-US" sz="2400"/>
            </a:br>
            <a:endParaRPr lang="en-US" sz="2400"/>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475" y="3528543"/>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482171"/>
            <a:ext cx="5670087"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1615" y="977965"/>
            <a:ext cx="4961686"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C50C899B-1C64-1A46-963A-801066313922}"/>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3463780" y="1783031"/>
            <a:ext cx="4712189" cy="2532800"/>
          </a:xfrm>
          <a:prstGeom prst="rect">
            <a:avLst/>
          </a:prstGeom>
        </p:spPr>
      </p:pic>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81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7D4B679-D348-A743-BC90-92955BA04F03}"/>
              </a:ext>
            </a:extLst>
          </p:cNvPr>
          <p:cNvSpPr>
            <a:spLocks noGrp="1"/>
          </p:cNvSpPr>
          <p:nvPr>
            <p:ph type="title"/>
          </p:nvPr>
        </p:nvSpPr>
        <p:spPr>
          <a:xfrm>
            <a:off x="494475" y="1474969"/>
            <a:ext cx="2117940" cy="1868760"/>
          </a:xfrm>
        </p:spPr>
        <p:txBody>
          <a:bodyPr vert="horz" lIns="91440" tIns="45720" rIns="91440" bIns="0" rtlCol="0" anchor="b">
            <a:normAutofit fontScale="90000"/>
          </a:bodyPr>
          <a:lstStyle/>
          <a:p>
            <a:pPr defTabSz="914400"/>
            <a:r>
              <a:rPr lang="en-US" sz="1400"/>
              <a:t>And set the Display units as per your need, in this example I have selected thousands and thus the output is displayed as follows in the next screenshot.</a:t>
            </a:r>
            <a:br>
              <a:rPr lang="en-US" sz="1200"/>
            </a:br>
            <a:endParaRPr lang="en-US" sz="1200"/>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475" y="3528543"/>
            <a:ext cx="211794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84541" y="482171"/>
            <a:ext cx="5670087"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1615" y="977965"/>
            <a:ext cx="4961686"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944A1D3D-D057-154A-98F3-3AECBBBE82F2}"/>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3463780" y="1629884"/>
            <a:ext cx="4712189" cy="2839093"/>
          </a:xfrm>
          <a:prstGeom prst="rect">
            <a:avLst/>
          </a:prstGeom>
        </p:spPr>
      </p:pic>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047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chemeClr val="bg1"/>
          </a:solidFill>
          <a:ln w="22225">
            <a:solidFill>
              <a:srgbClr val="E4A3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E633A95A-B113-FD42-A3A7-72C95D8184A2}"/>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2600" y="944691"/>
            <a:ext cx="8178799" cy="4968618"/>
          </a:xfrm>
          <a:prstGeom prst="rect">
            <a:avLst/>
          </a:prstGeom>
        </p:spPr>
      </p:pic>
    </p:spTree>
    <p:extLst>
      <p:ext uri="{BB962C8B-B14F-4D97-AF65-F5344CB8AC3E}">
        <p14:creationId xmlns:p14="http://schemas.microsoft.com/office/powerpoint/2010/main" val="316436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5BF7-12AB-7B44-AB11-981516E35A78}"/>
              </a:ext>
            </a:extLst>
          </p:cNvPr>
          <p:cNvSpPr>
            <a:spLocks noGrp="1"/>
          </p:cNvSpPr>
          <p:nvPr>
            <p:ph type="title"/>
          </p:nvPr>
        </p:nvSpPr>
        <p:spPr>
          <a:xfrm>
            <a:off x="723013" y="506809"/>
            <a:ext cx="6571343" cy="1049235"/>
          </a:xfrm>
        </p:spPr>
        <p:txBody>
          <a:bodyPr/>
          <a:lstStyle/>
          <a:p>
            <a:r>
              <a:rPr lang="en-US"/>
              <a:t>Power BI window: </a:t>
            </a:r>
          </a:p>
        </p:txBody>
      </p:sp>
      <p:sp>
        <p:nvSpPr>
          <p:cNvPr id="3" name="Content Placeholder 2">
            <a:extLst>
              <a:ext uri="{FF2B5EF4-FFF2-40B4-BE49-F238E27FC236}">
                <a16:creationId xmlns:a16="http://schemas.microsoft.com/office/drawing/2014/main" id="{8E7DED34-2B7F-D74C-A5AC-6C6DDD039177}"/>
              </a:ext>
            </a:extLst>
          </p:cNvPr>
          <p:cNvSpPr>
            <a:spLocks noGrp="1"/>
          </p:cNvSpPr>
          <p:nvPr>
            <p:ph idx="1"/>
          </p:nvPr>
        </p:nvSpPr>
        <p:spPr/>
        <p:txBody>
          <a:bodyPr/>
          <a:lstStyle/>
          <a:p>
            <a:r>
              <a:rPr lang="en-US"/>
              <a:t> </a:t>
            </a:r>
          </a:p>
        </p:txBody>
      </p:sp>
      <p:pic>
        <p:nvPicPr>
          <p:cNvPr id="4" name="Picture 3" descr="A screenshot of a cell phone&#10;&#10;Description automatically generated">
            <a:extLst>
              <a:ext uri="{FF2B5EF4-FFF2-40B4-BE49-F238E27FC236}">
                <a16:creationId xmlns:a16="http://schemas.microsoft.com/office/drawing/2014/main" id="{8E59E962-9A3D-A94E-B525-8B09080C1E0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35936" y="1148316"/>
            <a:ext cx="8484780" cy="4905163"/>
          </a:xfrm>
          <a:prstGeom prst="rect">
            <a:avLst/>
          </a:prstGeom>
        </p:spPr>
      </p:pic>
    </p:spTree>
    <p:extLst>
      <p:ext uri="{BB962C8B-B14F-4D97-AF65-F5344CB8AC3E}">
        <p14:creationId xmlns:p14="http://schemas.microsoft.com/office/powerpoint/2010/main" val="33942178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D6EF9-2AD7-4DD0-A234-F84F02614BFD}"/>
              </a:ext>
            </a:extLst>
          </p:cNvPr>
          <p:cNvSpPr txBox="1"/>
          <p:nvPr/>
        </p:nvSpPr>
        <p:spPr>
          <a:xfrm>
            <a:off x="1249680" y="2135386"/>
            <a:ext cx="8524240" cy="584775"/>
          </a:xfrm>
          <a:prstGeom prst="rect">
            <a:avLst/>
          </a:prstGeom>
          <a:noFill/>
        </p:spPr>
        <p:txBody>
          <a:bodyPr wrap="square" rtlCol="0">
            <a:spAutoFit/>
          </a:bodyPr>
          <a:lstStyle/>
          <a:p>
            <a:r>
              <a:rPr lang="en-US" sz="3200"/>
              <a:t>Covid -19 Analysis using Power BI</a:t>
            </a:r>
          </a:p>
        </p:txBody>
      </p:sp>
    </p:spTree>
    <p:extLst>
      <p:ext uri="{BB962C8B-B14F-4D97-AF65-F5344CB8AC3E}">
        <p14:creationId xmlns:p14="http://schemas.microsoft.com/office/powerpoint/2010/main" val="2838569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A96F-A22D-4602-9B82-29C6BDFDECEC}"/>
              </a:ext>
            </a:extLst>
          </p:cNvPr>
          <p:cNvSpPr>
            <a:spLocks noGrp="1"/>
          </p:cNvSpPr>
          <p:nvPr>
            <p:ph type="title"/>
          </p:nvPr>
        </p:nvSpPr>
        <p:spPr/>
        <p:txBody>
          <a:bodyPr/>
          <a:lstStyle/>
          <a:p>
            <a:r>
              <a:rPr lang="en-US"/>
              <a:t>Data source</a:t>
            </a:r>
          </a:p>
        </p:txBody>
      </p:sp>
      <p:sp>
        <p:nvSpPr>
          <p:cNvPr id="3" name="Content Placeholder 2">
            <a:extLst>
              <a:ext uri="{FF2B5EF4-FFF2-40B4-BE49-F238E27FC236}">
                <a16:creationId xmlns:a16="http://schemas.microsoft.com/office/drawing/2014/main" id="{A2295E22-96EA-40F6-9C59-BE2603F8D9F0}"/>
              </a:ext>
            </a:extLst>
          </p:cNvPr>
          <p:cNvSpPr>
            <a:spLocks noGrp="1"/>
          </p:cNvSpPr>
          <p:nvPr>
            <p:ph idx="1"/>
          </p:nvPr>
        </p:nvSpPr>
        <p:spPr/>
        <p:txBody>
          <a:bodyPr/>
          <a:lstStyle/>
          <a:p>
            <a:pPr marL="0" indent="0">
              <a:buNone/>
            </a:pPr>
            <a:r>
              <a:rPr lang="en-US"/>
              <a:t>World and </a:t>
            </a:r>
            <a:r>
              <a:rPr lang="en-US" err="1"/>
              <a:t>USA:</a:t>
            </a:r>
            <a:r>
              <a:rPr lang="en-US" err="1">
                <a:hlinkClick r:id="rId2"/>
              </a:rPr>
              <a:t>https</a:t>
            </a:r>
            <a:r>
              <a:rPr lang="en-US">
                <a:hlinkClick r:id="rId2"/>
              </a:rPr>
              <a:t>://github.com/</a:t>
            </a:r>
            <a:r>
              <a:rPr lang="en-US" err="1">
                <a:hlinkClick r:id="rId2"/>
              </a:rPr>
              <a:t>CSSEGISandData</a:t>
            </a:r>
            <a:r>
              <a:rPr lang="en-US">
                <a:hlinkClick r:id="rId2"/>
              </a:rPr>
              <a:t>/COVID-19/tree/master/csse_covid_19_data/csse_covid_19_time_series</a:t>
            </a:r>
            <a:r>
              <a:rPr lang="en-US"/>
              <a:t>   (John Hopkins University)</a:t>
            </a:r>
          </a:p>
          <a:p>
            <a:pPr marL="0" indent="0">
              <a:buNone/>
            </a:pPr>
            <a:endParaRPr lang="en-US"/>
          </a:p>
          <a:p>
            <a:pPr marL="0" indent="0">
              <a:buNone/>
            </a:pPr>
            <a:r>
              <a:rPr lang="en-US" err="1"/>
              <a:t>India:</a:t>
            </a:r>
            <a:r>
              <a:rPr lang="en-US" err="1">
                <a:hlinkClick r:id="rId3"/>
              </a:rPr>
              <a:t>https</a:t>
            </a:r>
            <a:r>
              <a:rPr lang="en-US">
                <a:hlinkClick r:id="rId3"/>
              </a:rPr>
              <a:t>://en.wikipedia.org/wiki/2020_coronavirus_pandemic_in_India</a:t>
            </a:r>
            <a:r>
              <a:rPr lang="en-US"/>
              <a:t> (India covid 19 Wikipedia)</a:t>
            </a:r>
          </a:p>
        </p:txBody>
      </p:sp>
    </p:spTree>
    <p:extLst>
      <p:ext uri="{BB962C8B-B14F-4D97-AF65-F5344CB8AC3E}">
        <p14:creationId xmlns:p14="http://schemas.microsoft.com/office/powerpoint/2010/main" val="64146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48E3-FD80-4163-8464-27411BD0286B}"/>
              </a:ext>
            </a:extLst>
          </p:cNvPr>
          <p:cNvSpPr>
            <a:spLocks noGrp="1"/>
          </p:cNvSpPr>
          <p:nvPr>
            <p:ph type="title"/>
          </p:nvPr>
        </p:nvSpPr>
        <p:spPr/>
        <p:txBody>
          <a:bodyPr/>
          <a:lstStyle/>
          <a:p>
            <a:r>
              <a:rPr lang="en-US"/>
              <a:t>Table</a:t>
            </a:r>
          </a:p>
        </p:txBody>
      </p:sp>
      <p:pic>
        <p:nvPicPr>
          <p:cNvPr id="5" name="Content Placeholder 4">
            <a:extLst>
              <a:ext uri="{FF2B5EF4-FFF2-40B4-BE49-F238E27FC236}">
                <a16:creationId xmlns:a16="http://schemas.microsoft.com/office/drawing/2014/main" id="{6BBD8B8A-77DE-42FE-887F-F81C2139D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3491" y="2016125"/>
            <a:ext cx="1686771" cy="3449638"/>
          </a:xfrm>
        </p:spPr>
      </p:pic>
      <p:pic>
        <p:nvPicPr>
          <p:cNvPr id="7" name="Picture 6">
            <a:extLst>
              <a:ext uri="{FF2B5EF4-FFF2-40B4-BE49-F238E27FC236}">
                <a16:creationId xmlns:a16="http://schemas.microsoft.com/office/drawing/2014/main" id="{3AAD2C0C-2A9E-45EB-BA0B-082E82FC4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542" y="2016125"/>
            <a:ext cx="1682836" cy="3406877"/>
          </a:xfrm>
          <a:prstGeom prst="rect">
            <a:avLst/>
          </a:prstGeom>
        </p:spPr>
      </p:pic>
      <p:pic>
        <p:nvPicPr>
          <p:cNvPr id="9" name="Picture 8">
            <a:extLst>
              <a:ext uri="{FF2B5EF4-FFF2-40B4-BE49-F238E27FC236}">
                <a16:creationId xmlns:a16="http://schemas.microsoft.com/office/drawing/2014/main" id="{3654219A-DD01-4C8B-870A-847ED002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759" y="2016125"/>
            <a:ext cx="1574881" cy="2677795"/>
          </a:xfrm>
          <a:prstGeom prst="rect">
            <a:avLst/>
          </a:prstGeom>
        </p:spPr>
      </p:pic>
    </p:spTree>
    <p:extLst>
      <p:ext uri="{BB962C8B-B14F-4D97-AF65-F5344CB8AC3E}">
        <p14:creationId xmlns:p14="http://schemas.microsoft.com/office/powerpoint/2010/main" val="3910982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2534" name="Rectangle 7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2535" name="Picture 7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22536" name="Straight Connector 7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2537" name="Straight Connector 7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538" name="Rectangle 80">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9" name="Rectangle 82">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D724785-ECB8-4242-84F6-A73F2DC310F7}"/>
              </a:ext>
            </a:extLst>
          </p:cNvPr>
          <p:cNvSpPr>
            <a:spLocks noGrp="1"/>
          </p:cNvSpPr>
          <p:nvPr>
            <p:ph type="title"/>
          </p:nvPr>
        </p:nvSpPr>
        <p:spPr>
          <a:xfrm>
            <a:off x="905598" y="81838"/>
            <a:ext cx="8045362" cy="558063"/>
          </a:xfrm>
        </p:spPr>
        <p:txBody>
          <a:bodyPr vert="horz" lIns="91440" tIns="45720" rIns="91440" bIns="0" rtlCol="0" anchor="b">
            <a:normAutofit/>
          </a:bodyPr>
          <a:lstStyle/>
          <a:p>
            <a:pPr defTabSz="914400"/>
            <a:r>
              <a:rPr lang="en-US" sz="1700"/>
              <a:t>Covid 19 dashboard</a:t>
            </a:r>
            <a:br>
              <a:rPr lang="en-US" sz="1700"/>
            </a:br>
            <a:r>
              <a:rPr lang="en-US" sz="1700" err="1"/>
              <a:t>wORLD</a:t>
            </a:r>
            <a:r>
              <a:rPr lang="en-US" sz="1700"/>
              <a:t>:  </a:t>
            </a:r>
          </a:p>
        </p:txBody>
      </p:sp>
      <p:cxnSp>
        <p:nvCxnSpPr>
          <p:cNvPr id="22540" name="Straight Connector 84">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5027185"/>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2541" name="Picture 86">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22542" name="Straight Connector 88">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6CFB7C1-60B2-45E4-B0D6-EDF942C46259}"/>
              </a:ext>
            </a:extLst>
          </p:cNvPr>
          <p:cNvSpPr txBox="1"/>
          <p:nvPr/>
        </p:nvSpPr>
        <p:spPr>
          <a:xfrm>
            <a:off x="905598" y="729586"/>
            <a:ext cx="8157122" cy="4286145"/>
          </a:xfrm>
          <a:prstGeom prst="rect">
            <a:avLst/>
          </a:prstGeom>
          <a:noFill/>
        </p:spPr>
        <p:txBody>
          <a:bodyPr wrap="square" rtlCol="0">
            <a:spAutoFit/>
          </a:bodyPr>
          <a:lstStyle/>
          <a:p>
            <a:endParaRPr lang="en-US"/>
          </a:p>
        </p:txBody>
      </p:sp>
      <p:pic>
        <p:nvPicPr>
          <p:cNvPr id="6" name="Picture 5">
            <a:extLst>
              <a:ext uri="{FF2B5EF4-FFF2-40B4-BE49-F238E27FC236}">
                <a16:creationId xmlns:a16="http://schemas.microsoft.com/office/drawing/2014/main" id="{D93DF17D-86E5-4225-BC91-CE816DA5C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70" y="651355"/>
            <a:ext cx="7842653" cy="2847740"/>
          </a:xfrm>
          <a:prstGeom prst="rect">
            <a:avLst/>
          </a:prstGeom>
        </p:spPr>
      </p:pic>
      <p:pic>
        <p:nvPicPr>
          <p:cNvPr id="8" name="Picture 7">
            <a:extLst>
              <a:ext uri="{FF2B5EF4-FFF2-40B4-BE49-F238E27FC236}">
                <a16:creationId xmlns:a16="http://schemas.microsoft.com/office/drawing/2014/main" id="{6C45AD41-5725-4C99-BEB5-A3CA5FD7EF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70" y="3510549"/>
            <a:ext cx="7842653" cy="2032104"/>
          </a:xfrm>
          <a:prstGeom prst="rect">
            <a:avLst/>
          </a:prstGeom>
        </p:spPr>
      </p:pic>
    </p:spTree>
    <p:extLst>
      <p:ext uri="{BB962C8B-B14F-4D97-AF65-F5344CB8AC3E}">
        <p14:creationId xmlns:p14="http://schemas.microsoft.com/office/powerpoint/2010/main" val="3726273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7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7" name="Straight Connector 7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1" name="Rectangle 80">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F87CDA0-197B-EB40-8BBD-830FA0032A54}"/>
              </a:ext>
            </a:extLst>
          </p:cNvPr>
          <p:cNvSpPr>
            <a:spLocks noGrp="1"/>
          </p:cNvSpPr>
          <p:nvPr>
            <p:ph type="title"/>
          </p:nvPr>
        </p:nvSpPr>
        <p:spPr>
          <a:xfrm>
            <a:off x="615890" y="160440"/>
            <a:ext cx="7867710" cy="558063"/>
          </a:xfrm>
        </p:spPr>
        <p:txBody>
          <a:bodyPr vert="horz" lIns="91440" tIns="45720" rIns="91440" bIns="0" rtlCol="0" anchor="b">
            <a:normAutofit/>
          </a:bodyPr>
          <a:lstStyle/>
          <a:p>
            <a:pPr defTabSz="914400"/>
            <a:r>
              <a:rPr lang="en-US" sz="3100"/>
              <a:t>World with filter</a:t>
            </a:r>
          </a:p>
        </p:txBody>
      </p:sp>
      <p:cxnSp>
        <p:nvCxnSpPr>
          <p:cNvPr id="85" name="Straight Connector 84">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5027185"/>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7" name="Picture 86">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89" name="Straight Connector 88">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7BF9864-1CCD-42DB-A1BA-0AA2E7999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74" y="691885"/>
            <a:ext cx="8104706" cy="2637574"/>
          </a:xfrm>
          <a:prstGeom prst="rect">
            <a:avLst/>
          </a:prstGeom>
        </p:spPr>
      </p:pic>
      <p:pic>
        <p:nvPicPr>
          <p:cNvPr id="8" name="Picture 7">
            <a:extLst>
              <a:ext uri="{FF2B5EF4-FFF2-40B4-BE49-F238E27FC236}">
                <a16:creationId xmlns:a16="http://schemas.microsoft.com/office/drawing/2014/main" id="{5EC6C0AF-2160-4E62-9CFF-97E75ECED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24" y="3329459"/>
            <a:ext cx="8104706" cy="1981302"/>
          </a:xfrm>
          <a:prstGeom prst="rect">
            <a:avLst/>
          </a:prstGeom>
        </p:spPr>
      </p:pic>
    </p:spTree>
    <p:extLst>
      <p:ext uri="{BB962C8B-B14F-4D97-AF65-F5344CB8AC3E}">
        <p14:creationId xmlns:p14="http://schemas.microsoft.com/office/powerpoint/2010/main" val="4218558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7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7" name="Straight Connector 7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1" name="Rectangle 80">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5FDB731-BDB8-3349-9FA4-893674746FC9}"/>
              </a:ext>
            </a:extLst>
          </p:cNvPr>
          <p:cNvSpPr>
            <a:spLocks noGrp="1"/>
          </p:cNvSpPr>
          <p:nvPr>
            <p:ph type="title"/>
          </p:nvPr>
        </p:nvSpPr>
        <p:spPr>
          <a:xfrm>
            <a:off x="864958" y="41199"/>
            <a:ext cx="6477804" cy="479636"/>
          </a:xfrm>
        </p:spPr>
        <p:txBody>
          <a:bodyPr vert="horz" lIns="91440" tIns="45720" rIns="91440" bIns="0" rtlCol="0" anchor="b">
            <a:normAutofit/>
          </a:bodyPr>
          <a:lstStyle/>
          <a:p>
            <a:pPr defTabSz="914400"/>
            <a:r>
              <a:rPr lang="en-US" sz="3100"/>
              <a:t>USA:</a:t>
            </a:r>
          </a:p>
        </p:txBody>
      </p:sp>
      <p:cxnSp>
        <p:nvCxnSpPr>
          <p:cNvPr id="85" name="Straight Connector 84">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5027185"/>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7" name="Picture 86">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89" name="Straight Connector 88">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C2D2916-4B51-4C6F-B191-A0A3225E1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0" y="509406"/>
            <a:ext cx="8331200" cy="2929704"/>
          </a:xfrm>
          <a:prstGeom prst="rect">
            <a:avLst/>
          </a:prstGeom>
        </p:spPr>
      </p:pic>
      <p:pic>
        <p:nvPicPr>
          <p:cNvPr id="9" name="Picture 8">
            <a:extLst>
              <a:ext uri="{FF2B5EF4-FFF2-40B4-BE49-F238E27FC236}">
                <a16:creationId xmlns:a16="http://schemas.microsoft.com/office/drawing/2014/main" id="{6AA1A58D-C1F5-479D-AE2F-D87D0CDD4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92" y="3439110"/>
            <a:ext cx="8331200" cy="1839669"/>
          </a:xfrm>
          <a:prstGeom prst="rect">
            <a:avLst/>
          </a:prstGeom>
        </p:spPr>
      </p:pic>
    </p:spTree>
    <p:extLst>
      <p:ext uri="{BB962C8B-B14F-4D97-AF65-F5344CB8AC3E}">
        <p14:creationId xmlns:p14="http://schemas.microsoft.com/office/powerpoint/2010/main" val="1430832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5" name="Picture 7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7" name="Straight Connector 7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1" name="Rectangle 80">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17D3E21-A61D-1346-860D-747A570B1A67}"/>
              </a:ext>
            </a:extLst>
          </p:cNvPr>
          <p:cNvSpPr>
            <a:spLocks noGrp="1"/>
          </p:cNvSpPr>
          <p:nvPr>
            <p:ph type="title"/>
          </p:nvPr>
        </p:nvSpPr>
        <p:spPr>
          <a:xfrm>
            <a:off x="834478" y="31038"/>
            <a:ext cx="6704242" cy="558063"/>
          </a:xfrm>
        </p:spPr>
        <p:txBody>
          <a:bodyPr vert="horz" lIns="91440" tIns="45720" rIns="91440" bIns="0" rtlCol="0" anchor="b">
            <a:normAutofit/>
          </a:bodyPr>
          <a:lstStyle/>
          <a:p>
            <a:pPr defTabSz="914400"/>
            <a:r>
              <a:rPr lang="en-US" sz="3100"/>
              <a:t>USA With Filter state</a:t>
            </a:r>
          </a:p>
        </p:txBody>
      </p:sp>
      <p:cxnSp>
        <p:nvCxnSpPr>
          <p:cNvPr id="85" name="Straight Connector 84">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5027185"/>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7" name="Picture 86">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89" name="Straight Connector 88">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8CFAD72-B844-435C-90F7-1932CE6CB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 y="592123"/>
            <a:ext cx="8341360" cy="2801317"/>
          </a:xfrm>
          <a:prstGeom prst="rect">
            <a:avLst/>
          </a:prstGeom>
        </p:spPr>
      </p:pic>
      <p:pic>
        <p:nvPicPr>
          <p:cNvPr id="8" name="Picture 7">
            <a:extLst>
              <a:ext uri="{FF2B5EF4-FFF2-40B4-BE49-F238E27FC236}">
                <a16:creationId xmlns:a16="http://schemas.microsoft.com/office/drawing/2014/main" id="{A48B4C56-D4DE-4036-92E6-8CAA108F5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 y="3393440"/>
            <a:ext cx="8344609" cy="1818639"/>
          </a:xfrm>
          <a:prstGeom prst="rect">
            <a:avLst/>
          </a:prstGeom>
        </p:spPr>
      </p:pic>
    </p:spTree>
    <p:extLst>
      <p:ext uri="{BB962C8B-B14F-4D97-AF65-F5344CB8AC3E}">
        <p14:creationId xmlns:p14="http://schemas.microsoft.com/office/powerpoint/2010/main" val="617397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6F1E-73DA-4D11-A6B7-DDA00420D834}"/>
              </a:ext>
            </a:extLst>
          </p:cNvPr>
          <p:cNvSpPr>
            <a:spLocks noGrp="1"/>
          </p:cNvSpPr>
          <p:nvPr>
            <p:ph type="title"/>
          </p:nvPr>
        </p:nvSpPr>
        <p:spPr>
          <a:xfrm>
            <a:off x="1443491" y="1"/>
            <a:ext cx="7416029" cy="538479"/>
          </a:xfrm>
        </p:spPr>
        <p:txBody>
          <a:bodyPr/>
          <a:lstStyle/>
          <a:p>
            <a:r>
              <a:rPr lang="en-US"/>
              <a:t>USA county Filter</a:t>
            </a:r>
          </a:p>
        </p:txBody>
      </p:sp>
      <p:pic>
        <p:nvPicPr>
          <p:cNvPr id="5" name="Content Placeholder 4">
            <a:extLst>
              <a:ext uri="{FF2B5EF4-FFF2-40B4-BE49-F238E27FC236}">
                <a16:creationId xmlns:a16="http://schemas.microsoft.com/office/drawing/2014/main" id="{DD592077-7E76-486E-8A80-29430AB644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561" y="610382"/>
            <a:ext cx="8382000" cy="3026898"/>
          </a:xfrm>
        </p:spPr>
      </p:pic>
      <p:pic>
        <p:nvPicPr>
          <p:cNvPr id="7" name="Picture 6">
            <a:extLst>
              <a:ext uri="{FF2B5EF4-FFF2-40B4-BE49-F238E27FC236}">
                <a16:creationId xmlns:a16="http://schemas.microsoft.com/office/drawing/2014/main" id="{6BBFE426-BE21-4A69-8178-AB5CF82C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1" y="3637281"/>
            <a:ext cx="8382000" cy="2204720"/>
          </a:xfrm>
          <a:prstGeom prst="rect">
            <a:avLst/>
          </a:prstGeom>
        </p:spPr>
      </p:pic>
    </p:spTree>
    <p:extLst>
      <p:ext uri="{BB962C8B-B14F-4D97-AF65-F5344CB8AC3E}">
        <p14:creationId xmlns:p14="http://schemas.microsoft.com/office/powerpoint/2010/main" val="27992691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3F9A1DE-4CD6-124C-A1EF-DA964388144A}"/>
              </a:ext>
            </a:extLst>
          </p:cNvPr>
          <p:cNvSpPr>
            <a:spLocks noGrp="1"/>
          </p:cNvSpPr>
          <p:nvPr>
            <p:ph type="title"/>
          </p:nvPr>
        </p:nvSpPr>
        <p:spPr>
          <a:xfrm>
            <a:off x="773746" y="100399"/>
            <a:ext cx="7435534" cy="551528"/>
          </a:xfrm>
        </p:spPr>
        <p:txBody>
          <a:bodyPr vert="horz" lIns="91440" tIns="45720" rIns="91440" bIns="0" rtlCol="0" anchor="b">
            <a:normAutofit/>
          </a:bodyPr>
          <a:lstStyle/>
          <a:p>
            <a:pPr defTabSz="914400"/>
            <a:r>
              <a:rPr lang="en-US" sz="3100"/>
              <a:t>India</a:t>
            </a:r>
          </a:p>
        </p:txBody>
      </p:sp>
      <p:cxnSp>
        <p:nvCxnSpPr>
          <p:cNvPr id="83" name="Straight Connector 82">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5027185"/>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5" name="Picture 84">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87" name="Straight Connector 86">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7ECB8C8-A03F-4FCB-980B-BE504E192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729587"/>
            <a:ext cx="8382000" cy="4982356"/>
          </a:xfrm>
          <a:prstGeom prst="rect">
            <a:avLst/>
          </a:prstGeom>
        </p:spPr>
      </p:pic>
    </p:spTree>
    <p:extLst>
      <p:ext uri="{BB962C8B-B14F-4D97-AF65-F5344CB8AC3E}">
        <p14:creationId xmlns:p14="http://schemas.microsoft.com/office/powerpoint/2010/main" val="36351792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75" name="Straight Connector 7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A8B2D01-79FD-E043-9810-C42EEB2CEB4D}"/>
              </a:ext>
            </a:extLst>
          </p:cNvPr>
          <p:cNvSpPr>
            <a:spLocks noGrp="1"/>
          </p:cNvSpPr>
          <p:nvPr>
            <p:ph type="title"/>
          </p:nvPr>
        </p:nvSpPr>
        <p:spPr>
          <a:xfrm>
            <a:off x="885506" y="0"/>
            <a:ext cx="6482259" cy="551528"/>
          </a:xfrm>
        </p:spPr>
        <p:txBody>
          <a:bodyPr vert="horz" lIns="91440" tIns="45720" rIns="91440" bIns="0" rtlCol="0" anchor="b">
            <a:normAutofit/>
          </a:bodyPr>
          <a:lstStyle/>
          <a:p>
            <a:pPr defTabSz="914400"/>
            <a:r>
              <a:rPr lang="en-US" sz="3100"/>
              <a:t>India With Filter state </a:t>
            </a:r>
          </a:p>
        </p:txBody>
      </p:sp>
      <p:cxnSp>
        <p:nvCxnSpPr>
          <p:cNvPr id="83" name="Straight Connector 82">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5027185"/>
            <a:ext cx="6482258"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5" name="Picture 84">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87" name="Straight Connector 86">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9AB92D9-BF7E-4364-8829-2AA8A914D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 y="629920"/>
            <a:ext cx="8666251" cy="5047095"/>
          </a:xfrm>
          <a:prstGeom prst="rect">
            <a:avLst/>
          </a:prstGeom>
        </p:spPr>
      </p:pic>
    </p:spTree>
    <p:extLst>
      <p:ext uri="{BB962C8B-B14F-4D97-AF65-F5344CB8AC3E}">
        <p14:creationId xmlns:p14="http://schemas.microsoft.com/office/powerpoint/2010/main" val="2190277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9CA7-C455-E048-A7EE-ADACD9D7E966}"/>
              </a:ext>
            </a:extLst>
          </p:cNvPr>
          <p:cNvSpPr>
            <a:spLocks noGrp="1"/>
          </p:cNvSpPr>
          <p:nvPr>
            <p:ph type="title"/>
          </p:nvPr>
        </p:nvSpPr>
        <p:spPr>
          <a:xfrm>
            <a:off x="1271386" y="1363524"/>
            <a:ext cx="8014834" cy="1049235"/>
          </a:xfrm>
        </p:spPr>
        <p:txBody>
          <a:bodyPr>
            <a:normAutofit/>
          </a:bodyPr>
          <a:lstStyle/>
          <a:p>
            <a:r>
              <a:rPr lang="en-US" sz="1600"/>
              <a:t>The next step is to get the data imported into the Power BI, for that on the left bottom there is a Get Data button simply click on it.</a:t>
            </a:r>
            <a:br>
              <a:rPr lang="en-US"/>
            </a:b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E6C9D87-A093-154C-AABD-E96287365448}"/>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1991" y="1888142"/>
            <a:ext cx="7581013" cy="4130949"/>
          </a:xfrm>
          <a:prstGeom prst="rect">
            <a:avLst/>
          </a:prstGeom>
        </p:spPr>
      </p:pic>
    </p:spTree>
    <p:extLst>
      <p:ext uri="{BB962C8B-B14F-4D97-AF65-F5344CB8AC3E}">
        <p14:creationId xmlns:p14="http://schemas.microsoft.com/office/powerpoint/2010/main" val="13063134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40BADFA-47F7-49EF-B403-090227133CF1}"/>
              </a:ext>
            </a:extLst>
          </p:cNvPr>
          <p:cNvSpPr>
            <a:spLocks noGrp="1"/>
          </p:cNvSpPr>
          <p:nvPr>
            <p:ph type="title"/>
          </p:nvPr>
        </p:nvSpPr>
        <p:spPr>
          <a:xfrm>
            <a:off x="609153" y="804519"/>
            <a:ext cx="2431365" cy="4431360"/>
          </a:xfrm>
        </p:spPr>
        <p:txBody>
          <a:bodyPr anchor="ctr">
            <a:normAutofit/>
          </a:bodyPr>
          <a:lstStyle/>
          <a:p>
            <a:r>
              <a:rPr lang="en-US" sz="3000"/>
              <a:t>Discussion</a:t>
            </a:r>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8867"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FC97FE-1E5D-4966-ACE7-E54EFCA9B47E}"/>
              </a:ext>
            </a:extLst>
          </p:cNvPr>
          <p:cNvSpPr>
            <a:spLocks noGrp="1"/>
          </p:cNvSpPr>
          <p:nvPr>
            <p:ph idx="1"/>
          </p:nvPr>
        </p:nvSpPr>
        <p:spPr>
          <a:xfrm>
            <a:off x="3478397" y="804520"/>
            <a:ext cx="5386818" cy="4431359"/>
          </a:xfrm>
        </p:spPr>
        <p:txBody>
          <a:bodyPr anchor="ctr">
            <a:normAutofit/>
          </a:bodyPr>
          <a:lstStyle/>
          <a:p>
            <a:pPr marL="0" indent="0" algn="just">
              <a:buNone/>
            </a:pPr>
            <a:r>
              <a:rPr lang="en-US"/>
              <a:t>One of the interesting thing to learn from this, is the service tool designed to bring business intelligence capabilities. Power BI is great because it puts capabilities across the end to end BI stack into the hand of the end users including extraction of data , transformation of data , data modelling and visualization of data.</a:t>
            </a:r>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Tree>
    <p:extLst>
      <p:ext uri="{BB962C8B-B14F-4D97-AF65-F5344CB8AC3E}">
        <p14:creationId xmlns:p14="http://schemas.microsoft.com/office/powerpoint/2010/main" val="718773533"/>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609153" y="804519"/>
            <a:ext cx="2431365" cy="4431360"/>
          </a:xfrm>
        </p:spPr>
        <p:txBody>
          <a:bodyPr anchor="ctr">
            <a:normAutofit/>
          </a:bodyPr>
          <a:lstStyle/>
          <a:p>
            <a:r>
              <a:rPr lang="en-US" sz="2700"/>
              <a:t>Conclusion</a:t>
            </a:r>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8867"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478397" y="804520"/>
            <a:ext cx="5665375" cy="4431359"/>
          </a:xfrm>
        </p:spPr>
        <p:txBody>
          <a:bodyPr anchor="ctr">
            <a:normAutofit/>
          </a:bodyPr>
          <a:lstStyle/>
          <a:p>
            <a:pPr algn="just"/>
            <a:r>
              <a:rPr lang="en-US"/>
              <a:t>Hopefully this overview might have helped in understanding the creating and formatting the pivot table in Power BI. </a:t>
            </a:r>
          </a:p>
          <a:p>
            <a:pPr algn="just"/>
            <a:r>
              <a:rPr lang="en-US"/>
              <a:t>Apart from that we also tried creating a dashboard of covid-19 and tried to visualize the count of countries like USA and India. </a:t>
            </a:r>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Tree>
    <p:extLst>
      <p:ext uri="{BB962C8B-B14F-4D97-AF65-F5344CB8AC3E}">
        <p14:creationId xmlns:p14="http://schemas.microsoft.com/office/powerpoint/2010/main" val="490647558"/>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References</a:t>
            </a:r>
          </a:p>
        </p:txBody>
      </p:sp>
      <p:sp>
        <p:nvSpPr>
          <p:cNvPr id="3" name="Content Placeholder 2"/>
          <p:cNvSpPr>
            <a:spLocks noGrp="1"/>
          </p:cNvSpPr>
          <p:nvPr>
            <p:ph idx="1"/>
          </p:nvPr>
        </p:nvSpPr>
        <p:spPr/>
        <p:txBody>
          <a:bodyPr/>
          <a:lstStyle/>
          <a:p>
            <a:r>
              <a:rPr lang="en-US">
                <a:hlinkClick r:id="rId2">
                  <a:extLst>
                    <a:ext uri="{A12FA001-AC4F-418D-AE19-62706E023703}">
                      <ahyp:hlinkClr xmlns:ahyp="http://schemas.microsoft.com/office/drawing/2018/hyperlinkcolor" val="tx"/>
                    </a:ext>
                  </a:extLst>
                </a:hlinkClick>
              </a:rPr>
              <a:t>https://www.edureka.co/community/63317/how-to-create-pivot-tables-in-power-bi</a:t>
            </a:r>
            <a:endParaRPr lang="en-US"/>
          </a:p>
          <a:p>
            <a:r>
              <a:rPr lang="en-US">
                <a:hlinkClick r:id="rId3">
                  <a:extLst>
                    <a:ext uri="{A12FA001-AC4F-418D-AE19-62706E023703}">
                      <ahyp:hlinkClr xmlns:ahyp="http://schemas.microsoft.com/office/drawing/2018/hyperlinkcolor" val="tx"/>
                    </a:ext>
                  </a:extLst>
                </a:hlinkClick>
              </a:rPr>
              <a:t>https://www.goodly.co.in/create-pivot-table-in-power-bi/</a:t>
            </a:r>
            <a:endParaRPr lang="en-US"/>
          </a:p>
          <a:p>
            <a:r>
              <a:rPr lang="en-US">
                <a:hlinkClick r:id="rId4">
                  <a:extLst>
                    <a:ext uri="{A12FA001-AC4F-418D-AE19-62706E023703}">
                      <ahyp:hlinkClr xmlns:ahyp="http://schemas.microsoft.com/office/drawing/2018/hyperlinkcolor" val="tx"/>
                    </a:ext>
                  </a:extLst>
                </a:hlinkClick>
              </a:rPr>
              <a:t>https://exceleratorbi.com.au/who-needs-power-pivot-power-query-and-power-bi-anyway/</a:t>
            </a:r>
            <a:endParaRPr lang="en-US"/>
          </a:p>
          <a:p>
            <a:endParaRPr lang="en-US"/>
          </a:p>
        </p:txBody>
      </p:sp>
    </p:spTree>
    <p:extLst>
      <p:ext uri="{BB962C8B-B14F-4D97-AF65-F5344CB8AC3E}">
        <p14:creationId xmlns:p14="http://schemas.microsoft.com/office/powerpoint/2010/main" val="227325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Question and Answer Session</a:t>
            </a:r>
          </a:p>
        </p:txBody>
      </p:sp>
      <p:sp>
        <p:nvSpPr>
          <p:cNvPr id="3" name="Content Placeholder 2"/>
          <p:cNvSpPr>
            <a:spLocks noGrp="1"/>
          </p:cNvSpPr>
          <p:nvPr>
            <p:ph type="subTitle" idx="1"/>
          </p:nvPr>
        </p:nvSpPr>
        <p:spPr/>
        <p:txBody>
          <a:bodyPr/>
          <a:lstStyle/>
          <a:p>
            <a:r>
              <a:rPr lang="en-US"/>
              <a:t>The End</a:t>
            </a:r>
          </a:p>
        </p:txBody>
      </p:sp>
    </p:spTree>
    <p:extLst>
      <p:ext uri="{BB962C8B-B14F-4D97-AF65-F5344CB8AC3E}">
        <p14:creationId xmlns:p14="http://schemas.microsoft.com/office/powerpoint/2010/main" val="2837676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847088"/>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26F9410-4B29-2D4D-AD1F-E4B5E2C1C1A8}"/>
              </a:ext>
            </a:extLst>
          </p:cNvPr>
          <p:cNvSpPr>
            <a:spLocks noGrp="1"/>
          </p:cNvSpPr>
          <p:nvPr>
            <p:ph type="title"/>
          </p:nvPr>
        </p:nvSpPr>
        <p:spPr>
          <a:xfrm>
            <a:off x="1075004" y="1237136"/>
            <a:ext cx="7202456" cy="1049235"/>
          </a:xfrm>
        </p:spPr>
        <p:txBody>
          <a:bodyPr vert="horz" lIns="91440" tIns="45720" rIns="91440" bIns="45720" rtlCol="0" anchor="t">
            <a:normAutofit/>
          </a:bodyPr>
          <a:lstStyle/>
          <a:p>
            <a:pPr defTabSz="914400"/>
            <a:r>
              <a:rPr lang="en-US" sz="1500"/>
              <a:t>Once  you click on get data , it will redirect you to the window wherein you can select the files by clicking on Get button.</a:t>
            </a:r>
            <a:br>
              <a:rPr lang="en-US" sz="1500"/>
            </a:br>
            <a:endParaRPr lang="en-US" sz="1500"/>
          </a:p>
        </p:txBody>
      </p:sp>
      <p:pic>
        <p:nvPicPr>
          <p:cNvPr id="4" name="Content Placeholder 3" descr="A screenshot of a cell phone&#10;&#10;Description automatically generated">
            <a:extLst>
              <a:ext uri="{FF2B5EF4-FFF2-40B4-BE49-F238E27FC236}">
                <a16:creationId xmlns:a16="http://schemas.microsoft.com/office/drawing/2014/main" id="{79CF0B6E-4215-C24A-9259-3C711A90471D}"/>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88684" y="2015732"/>
            <a:ext cx="7188776" cy="3450613"/>
          </a:xfrm>
          <a:prstGeom prst="rect">
            <a:avLst/>
          </a:prstGeom>
        </p:spPr>
      </p:pic>
    </p:spTree>
    <p:extLst>
      <p:ext uri="{BB962C8B-B14F-4D97-AF65-F5344CB8AC3E}">
        <p14:creationId xmlns:p14="http://schemas.microsoft.com/office/powerpoint/2010/main" val="177567763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56A396085F3A4F9C2835F7C8AAF199" ma:contentTypeVersion="2" ma:contentTypeDescription="Create a new document." ma:contentTypeScope="" ma:versionID="2b13a8665c959b53939c6b03ec3a3a4c">
  <xsd:schema xmlns:xsd="http://www.w3.org/2001/XMLSchema" xmlns:xs="http://www.w3.org/2001/XMLSchema" xmlns:p="http://schemas.microsoft.com/office/2006/metadata/properties" xmlns:ns2="cf6519d2-11d2-40df-a86a-b0ed5f13f186" targetNamespace="http://schemas.microsoft.com/office/2006/metadata/properties" ma:root="true" ma:fieldsID="a21458c0219b31e6ace6035d7238429d" ns2:_="">
    <xsd:import namespace="cf6519d2-11d2-40df-a86a-b0ed5f13f18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6519d2-11d2-40df-a86a-b0ed5f13f1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DC8045-166E-4ADB-A786-B09368AD27CB}">
  <ds:schemaRefs>
    <ds:schemaRef ds:uri="cf6519d2-11d2-40df-a86a-b0ed5f13f1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94B3FFC-9257-49A4-BE6E-95B9358CA932}">
  <ds:schemaRefs>
    <ds:schemaRef ds:uri="9908e87f-ccee-4766-b19a-a6a529235a9b"/>
    <ds:schemaRef ds:uri="f6217e2a-c38b-45ef-ba43-e570e504c38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1A03DDD-A666-408C-9506-8727FAF600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83</Slides>
  <Notes>0</Notes>
  <HiddenSlides>0</HiddenSlide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Gallery</vt:lpstr>
      <vt:lpstr>Creating a Pivot Table in Power BI</vt:lpstr>
      <vt:lpstr>Table of Contents</vt:lpstr>
      <vt:lpstr>Objectives</vt:lpstr>
      <vt:lpstr>Introduction</vt:lpstr>
      <vt:lpstr>Literature Survey</vt:lpstr>
      <vt:lpstr>Step 1:  How to create a pivot table in Power BI. </vt:lpstr>
      <vt:lpstr>Power BI window: </vt:lpstr>
      <vt:lpstr>The next step is to get the data imported into the Power BI, for that on the left bottom there is a Get Data button simply click on it. </vt:lpstr>
      <vt:lpstr>Once  you click on get data , it will redirect you to the window wherein you can select the files by clicking on Get button. </vt:lpstr>
      <vt:lpstr>The next step is the system will ask to get the path that you can select to upload the files. In this you need to click on local file . </vt:lpstr>
      <vt:lpstr>Once you click on local file , upload the dataset file to the system and click choose. </vt:lpstr>
      <vt:lpstr>Once you click on choose it will ask you whether you want to upload the files or import the files to the Power BI.  </vt:lpstr>
      <vt:lpstr>Thus upon selecting the import button it will import the file to the Power BI. So this is how it looks. This is the data set that has been imported to the Power BI.  </vt:lpstr>
      <vt:lpstr>The following image shows the workspace area wherein a Pivot table Can be created </vt:lpstr>
      <vt:lpstr>To create a Pivot , Pick up the “ Matrix Visual” and NOT the Table Visual. </vt:lpstr>
      <vt:lpstr>If you click on Matrix it will be seen on the screen, then drag one of the corner of the matrix to look bigger in size.  </vt:lpstr>
      <vt:lpstr>As soon as Matrix is created, you will get similar options like you do in excel that is you will be able to see Rows, columns and values. To insert the values into rows, columns you just need to drag your fields here the same way as you do it in a pivot.  </vt:lpstr>
      <vt:lpstr>Now you will start creating the pivot table of the following dataset that you have imported using the fields and dragging and dropping them to the relevant rows and columns.    Now Click on Salesperson, to create the row as salesperson you can either the select the box next to salesperson or simply drag and drop the salesperson field into the area. Now you will be able to see that salesperson is added into the matrix area. </vt:lpstr>
      <vt:lpstr>The next step is to drag the item that must be displayed on the column, in this case we will display the product into the column, For that click on Product and the drag into the columns box. No you can see that the column heading are defined by the product name that is bamboo coffee table and so on.  </vt:lpstr>
      <vt:lpstr>The next thing is to display the count In each of the cells , that is we need to display the number of bamboo coffee table sold by the salesperson Benson Meg.   To do that , look for no. of items and drag it and place in values box. Select the No.of item checkbox and drag it to the values section. Now you can see that we have inserted all the fields and this is how the pivot table looks like. </vt:lpstr>
      <vt:lpstr>You can change the style of the table by going to visualizations and then under style select Values and then under style select the style . </vt:lpstr>
      <vt:lpstr>  Now in order to apply the filters you can also do that since the option for filter is available, you can do so by checking and unchecking the checkboxes that are available there.   For example if we want to display only two items like Bamboo coffee Table and Bamboo End table then check the checkbox of that and that two products will be only displayed. Thus you can see that in the output.  </vt:lpstr>
      <vt:lpstr>PowerPoint Presentation</vt:lpstr>
      <vt:lpstr>PowerPoint Presentation</vt:lpstr>
      <vt:lpstr>PowerPoint Presentation</vt:lpstr>
      <vt:lpstr>PowerPoint Presentation</vt:lpstr>
      <vt:lpstr>MANIPULATING A PIVOT TABLE </vt:lpstr>
      <vt:lpstr>At this point of time the pivot table relates the salesperson to product , we want to change the display to customer and salesperson.  </vt:lpstr>
      <vt:lpstr>To change the display to customer and salesperson, this can be done by changing the fields that are in the column and the fields that are in the rows.</vt:lpstr>
      <vt:lpstr>Now you will change the table to display customer and region , at this point we are displaying customer and salesperson , in order to display customer and region , this can be done by changing the fields of Rows to region and rest everything else stays the same. </vt:lpstr>
      <vt:lpstr>In the next example we want to display two fields in a row, there will be three fields in the table </vt:lpstr>
      <vt:lpstr>you can also reorder the fields such as place the customer in the row box and drag and put the product in the column box, you can see the order of display has changed. The table divides the customer into regions and products that are sold.  </vt:lpstr>
      <vt:lpstr>Now if we don’t want to see the subtotals or in other words hide the subtotals there is a way to hide that and that is done as follows :  1. click on the format button first and from there it gives the option of subtotals. </vt:lpstr>
      <vt:lpstr>2. In that there would be an option of subtotals , expand that option . </vt:lpstr>
      <vt:lpstr>3. Now you can see that the row subtotal is on , click on the slider and turn it off, once It is turned off the subtotals will not be shown. </vt:lpstr>
      <vt:lpstr>READABILITY ISSUES:    Sometimes there is a better way to recreate the table that is as shown, that is the display is not good in that case we need to interchange to make it good. In this example we will remove some fields and replace the fields with some another field.    For that you will drag the field named Region and place it in column and drag salesperson and keep it in Rows and no. of item as value , therefore for analysis of data this factor of readability must be kept in mind for easy and proper understanding. This will let us analyze the data in easy and convenient form.  </vt:lpstr>
      <vt:lpstr>DRILL DOWN INTO DATA : </vt:lpstr>
      <vt:lpstr>PowerPoint Presentation</vt:lpstr>
      <vt:lpstr>STEP 2: Formatting Features </vt:lpstr>
      <vt:lpstr>PowerPoint Presentation</vt:lpstr>
      <vt:lpstr>2.2 Adding and Removing subtotals  </vt:lpstr>
      <vt:lpstr>2.3 Renaming the Fields  </vt:lpstr>
      <vt:lpstr>2.4 Sorting Data  </vt:lpstr>
      <vt:lpstr>2.5 Summarize and show value as an Option  </vt:lpstr>
      <vt:lpstr>STEP 3: Slicing and Dicing Data in Pivot  </vt:lpstr>
      <vt:lpstr>Create Matrix IN SLICER  To demonstrate a slicer we need table which we can create by just clicking on matrix button. Rows: Salesperson     Column: Customer    Values: Number of Items   </vt:lpstr>
      <vt:lpstr>Sort Slicer  To sort slicer click on option menu on top (3 dot button). We can sort them by Descending or Ascending.</vt:lpstr>
      <vt:lpstr>Drop Down Slicer  To create drop down slicer click on reverse tringle button and then choose drop down. Drop Down slicer is normally used in dashboards.</vt:lpstr>
      <vt:lpstr>Slicer Demo To use slicers we can just click on filed. foe example I want to see NE data just need to check box NE. To select to filed (NE+SE) use control button and right click on it.</vt:lpstr>
      <vt:lpstr>Sync Slicers sync feature is very important when we have multiple report in one dashboard. sync slicers means we can see same slicer on different report in same project. we can do it by [viewsync slicers ] and choose eye button.</vt:lpstr>
      <vt:lpstr>dATE gROUPING IN A PIVOT TABLE </vt:lpstr>
      <vt:lpstr>Data Exploration In this datasheet data organized by sale in particular region on particular day</vt:lpstr>
      <vt:lpstr>Create matrix table and analyze it  we already see how to create matrix in previous slides. Row: Date  Value:NE,NW,SE,SW We can click on Small plus button to extend the hierarchy. Year  QuarterMonthDay</vt:lpstr>
      <vt:lpstr>Show data by only month and bring hierarchy back  To see data by month we can remove year and quarter by clicking on small cross button. We can bring hierarchy back from clicking on Date hierarchy.</vt:lpstr>
      <vt:lpstr>Make different column for quarter and month when we expand hierarchy  want two separate column for year and quarter. Go to format tab and turn on stepped layout.</vt:lpstr>
      <vt:lpstr>Filter by different month  like excel we can filter data. there are three type of filters on chart level ,page level and report level.  for example we want to just analyze January month data.</vt:lpstr>
      <vt:lpstr>Pivot Chart  stacked bar chart  excellent way to visualize data is by creating different chart.  power bi contains many visualizations than excel.  axis: sales person   value: no items</vt:lpstr>
      <vt:lpstr>Format Charts  another good thing is that we can format chart by giving them labels , change title size colors and too many.</vt:lpstr>
      <vt:lpstr>Ascending and Descending data we can also order data in ascending or descending order with them it become easy to analyze data. Sorting data is very important to analyze it.</vt:lpstr>
      <vt:lpstr>Stacked Column Chart Axis: Sales Person  Legend: product   values: no Items   </vt:lpstr>
      <vt:lpstr>100% stacked bar chart </vt:lpstr>
      <vt:lpstr>100% stacked Column chart </vt:lpstr>
      <vt:lpstr>Other Grouping good feature of power bi is that we can do any mathematical function like sum ,subtraction etc.  In transform data got to conditional column menu and we can see following screen.</vt:lpstr>
      <vt:lpstr>ADD Column  for example we can add NE and SE column as follows.</vt:lpstr>
      <vt:lpstr>PowerPoint Presentation</vt:lpstr>
      <vt:lpstr>STEP 4: New Features in Power BI Pivot Tables that weren’t there in Excel Field formatting in units, thousands, millions etc     Select the Matrix visual and go to the Format Tab </vt:lpstr>
      <vt:lpstr>Scroll down to Field Formatting </vt:lpstr>
      <vt:lpstr>And set the Display units as per your need, in this example I have selected thousands and thus the output is displayed as follows in the next screenshot. </vt:lpstr>
      <vt:lpstr>PowerPoint Presentation</vt:lpstr>
      <vt:lpstr>PowerPoint Presentation</vt:lpstr>
      <vt:lpstr>Data source</vt:lpstr>
      <vt:lpstr>Table</vt:lpstr>
      <vt:lpstr>Covid 19 dashboard wORLD:  </vt:lpstr>
      <vt:lpstr>World with filter</vt:lpstr>
      <vt:lpstr>USA:</vt:lpstr>
      <vt:lpstr>USA With Filter state</vt:lpstr>
      <vt:lpstr>USA county Filter</vt:lpstr>
      <vt:lpstr>India</vt:lpstr>
      <vt:lpstr>India With Filter state </vt:lpstr>
      <vt:lpstr>Discussion</vt:lpstr>
      <vt:lpstr>Conclusion</vt:lpstr>
      <vt:lpstr>Web References</vt:lpstr>
      <vt:lpstr>Question and Answer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Pivot Table in Power BI</dc:title>
  <dc:creator>PATEL, DHRUVIBEN HASMUKHBHAI</dc:creator>
  <cp:revision>5</cp:revision>
  <dcterms:created xsi:type="dcterms:W3CDTF">2020-04-25T22:18:33Z</dcterms:created>
  <dcterms:modified xsi:type="dcterms:W3CDTF">2020-04-28T20:27:34Z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0x0101005456A396085F3A4F9C2835F7C8AAF199</vt:lpwstr>
  </property>
</Properties>
</file>